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7AEC"/>
    <a:srgbClr val="D492B0"/>
    <a:srgbClr val="C6A0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 y="134"/>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E5D49194-2D4C-48C4-B83E-FE27CF195F8D}" type="datetimeFigureOut">
              <a:rPr lang="en-US" smtClean="0"/>
              <a:t>12/16/2023</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C4C71A5D-7DA9-4BF0-98F6-9D9196737B49}" type="slidenum">
              <a:rPr lang="en-US" smtClean="0"/>
              <a:t>‹#›</a:t>
            </a:fld>
            <a:endParaRPr lang="en-US"/>
          </a:p>
        </p:txBody>
      </p:sp>
    </p:spTree>
    <p:extLst>
      <p:ext uri="{BB962C8B-B14F-4D97-AF65-F5344CB8AC3E}">
        <p14:creationId xmlns:p14="http://schemas.microsoft.com/office/powerpoint/2010/main" val="1361078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1"/>
            <a:ext cx="14630400" cy="54864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1"/>
            <a:ext cx="14630400" cy="54864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48640" y="5952164"/>
            <a:ext cx="9326880" cy="1755648"/>
          </a:xfrm>
        </p:spPr>
        <p:txBody>
          <a:bodyPr anchor="ctr">
            <a:normAutofit/>
          </a:bodyPr>
          <a:lstStyle>
            <a:lvl1pPr algn="r">
              <a:defRPr sz="6000" spc="240" baseline="0"/>
            </a:lvl1pPr>
          </a:lstStyle>
          <a:p>
            <a:r>
              <a:rPr lang="en-US"/>
              <a:t>Click to edit Master title style</a:t>
            </a:r>
            <a:endParaRPr lang="en-US" dirty="0"/>
          </a:p>
        </p:txBody>
      </p:sp>
      <p:sp>
        <p:nvSpPr>
          <p:cNvPr id="3" name="Subtitle 2"/>
          <p:cNvSpPr>
            <a:spLocks noGrp="1"/>
          </p:cNvSpPr>
          <p:nvPr>
            <p:ph type="subTitle" idx="1"/>
          </p:nvPr>
        </p:nvSpPr>
        <p:spPr>
          <a:xfrm>
            <a:off x="10332720" y="5952164"/>
            <a:ext cx="3840480" cy="1755648"/>
          </a:xfrm>
        </p:spPr>
        <p:txBody>
          <a:bodyPr lIns="91440" rIns="91440" anchor="ctr">
            <a:normAutofit/>
          </a:bodyPr>
          <a:lstStyle>
            <a:lvl1pPr marL="0" indent="0" algn="l">
              <a:lnSpc>
                <a:spcPct val="100000"/>
              </a:lnSpc>
              <a:spcBef>
                <a:spcPts val="0"/>
              </a:spcBef>
              <a:buNone/>
              <a:defRPr sz="2160">
                <a:solidFill>
                  <a:schemeClr val="tx1">
                    <a:lumMod val="95000"/>
                    <a:lumOff val="5000"/>
                  </a:schemeClr>
                </a:solidFill>
              </a:defRPr>
            </a:lvl1pPr>
            <a:lvl2pPr marL="548640" indent="0" algn="ctr">
              <a:buNone/>
              <a:defRPr sz="2160"/>
            </a:lvl2pPr>
            <a:lvl3pPr marL="1097280" indent="0" algn="ctr">
              <a:buNone/>
              <a:defRPr sz="2160"/>
            </a:lvl3pPr>
            <a:lvl4pPr marL="1645920" indent="0" algn="ctr">
              <a:buNone/>
              <a:defRPr sz="2160"/>
            </a:lvl4pPr>
            <a:lvl5pPr marL="2194560" indent="0" algn="ctr">
              <a:buNone/>
              <a:defRPr sz="2160"/>
            </a:lvl5pPr>
            <a:lvl6pPr marL="2743200" indent="0" algn="ctr">
              <a:buNone/>
              <a:defRPr sz="2160"/>
            </a:lvl6pPr>
            <a:lvl7pPr marL="3291840" indent="0" algn="ctr">
              <a:buNone/>
              <a:defRPr sz="2160"/>
            </a:lvl7pPr>
            <a:lvl8pPr marL="3840480" indent="0" algn="ctr">
              <a:buNone/>
              <a:defRPr sz="2160"/>
            </a:lvl8pPr>
            <a:lvl9pPr marL="438912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61BEF0D-F0BB-DE4B-95CE-6DB70DBA9567}" type="datetimeFigureOut">
              <a:rPr lang="en-US" smtClean="0"/>
              <a:pPr/>
              <a:t>12/16/2023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10064212" y="6316927"/>
            <a:ext cx="0" cy="109728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457031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12/16/2023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413648968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1" y="914400"/>
            <a:ext cx="3154680" cy="649224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1188721" y="914400"/>
            <a:ext cx="9098280" cy="64922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rot="5400000" flipV="1">
            <a:off x="12070080" y="71116"/>
            <a:ext cx="0" cy="10972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895095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379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327243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1"/>
            <a:ext cx="14630400" cy="54864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1"/>
            <a:ext cx="14630400" cy="54864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8640" y="5952164"/>
            <a:ext cx="9326880" cy="1755648"/>
          </a:xfrm>
        </p:spPr>
        <p:txBody>
          <a:bodyPr anchor="ctr">
            <a:normAutofit/>
          </a:bodyPr>
          <a:lstStyle>
            <a:lvl1pPr algn="r">
              <a:defRPr sz="6000" b="0" spc="240" baseline="0"/>
            </a:lvl1pPr>
          </a:lstStyle>
          <a:p>
            <a:r>
              <a:rPr lang="en-US"/>
              <a:t>Click to edit Master title style</a:t>
            </a:r>
            <a:endParaRPr lang="en-US" dirty="0"/>
          </a:p>
        </p:txBody>
      </p:sp>
      <p:sp>
        <p:nvSpPr>
          <p:cNvPr id="3" name="Text Placeholder 2"/>
          <p:cNvSpPr>
            <a:spLocks noGrp="1"/>
          </p:cNvSpPr>
          <p:nvPr>
            <p:ph type="body" idx="1"/>
          </p:nvPr>
        </p:nvSpPr>
        <p:spPr>
          <a:xfrm>
            <a:off x="10332720" y="5952164"/>
            <a:ext cx="3840480" cy="1755648"/>
          </a:xfrm>
        </p:spPr>
        <p:txBody>
          <a:bodyPr lIns="91440" rIns="91440" anchor="ctr">
            <a:normAutofit/>
          </a:bodyPr>
          <a:lstStyle>
            <a:lvl1pPr marL="0" indent="0">
              <a:lnSpc>
                <a:spcPct val="100000"/>
              </a:lnSpc>
              <a:spcBef>
                <a:spcPts val="0"/>
              </a:spcBef>
              <a:buNone/>
              <a:defRPr sz="2160">
                <a:solidFill>
                  <a:schemeClr val="tx1">
                    <a:lumMod val="95000"/>
                    <a:lumOff val="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10064212" y="6316927"/>
            <a:ext cx="0" cy="109728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732312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28954" y="702259"/>
            <a:ext cx="11664086" cy="179953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228952" y="2743200"/>
            <a:ext cx="5705856"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87184" y="2743200"/>
            <a:ext cx="5705856"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12/16/2023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386046382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28954" y="2615563"/>
            <a:ext cx="5705856" cy="987552"/>
          </a:xfrm>
        </p:spPr>
        <p:txBody>
          <a:bodyPr lIns="137160" rIns="137160" anchor="ctr">
            <a:normAutofit/>
          </a:bodyPr>
          <a:lstStyle>
            <a:lvl1pPr marL="0" indent="0">
              <a:spcBef>
                <a:spcPts val="0"/>
              </a:spcBef>
              <a:spcAft>
                <a:spcPts val="0"/>
              </a:spcAft>
              <a:buNone/>
              <a:defRPr sz="2760" b="0" cap="none" baseline="0">
                <a:solidFill>
                  <a:schemeClr val="accent1"/>
                </a:solidFill>
                <a:latin typeface="+mn-lt"/>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228954" y="3561346"/>
            <a:ext cx="5705856" cy="40098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189066" y="2615563"/>
            <a:ext cx="5705856" cy="987552"/>
          </a:xfrm>
        </p:spPr>
        <p:txBody>
          <a:bodyPr lIns="137160" rIns="137160" anchor="ctr">
            <a:normAutofit/>
          </a:bodyPr>
          <a:lstStyle>
            <a:lvl1pPr marL="0" indent="0">
              <a:spcBef>
                <a:spcPts val="0"/>
              </a:spcBef>
              <a:spcAft>
                <a:spcPts val="0"/>
              </a:spcAft>
              <a:buNone/>
              <a:defRPr lang="en-US" sz="2760" b="0" kern="1200" cap="none" baseline="0" dirty="0">
                <a:solidFill>
                  <a:schemeClr val="accent1"/>
                </a:solidFill>
                <a:latin typeface="+mn-lt"/>
                <a:ea typeface="+mn-ea"/>
                <a:cs typeface="+mn-cs"/>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marL="0" lvl="0" indent="0" algn="l" defTabSz="1097280" rtl="0" eaLnBrk="1" latinLnBrk="0" hangingPunct="1">
              <a:lnSpc>
                <a:spcPct val="90000"/>
              </a:lnSpc>
              <a:spcBef>
                <a:spcPts val="2160"/>
              </a:spcBef>
              <a:buNone/>
            </a:pPr>
            <a:r>
              <a:rPr lang="en-US"/>
              <a:t>Click to edit Master text styles</a:t>
            </a:r>
          </a:p>
        </p:txBody>
      </p:sp>
      <p:sp>
        <p:nvSpPr>
          <p:cNvPr id="6" name="Content Placeholder 5"/>
          <p:cNvSpPr>
            <a:spLocks noGrp="1"/>
          </p:cNvSpPr>
          <p:nvPr>
            <p:ph sz="quarter" idx="4"/>
          </p:nvPr>
        </p:nvSpPr>
        <p:spPr>
          <a:xfrm>
            <a:off x="7189066" y="3561346"/>
            <a:ext cx="5705856" cy="40098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012907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6628340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417751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228954" y="565811"/>
            <a:ext cx="5266944" cy="2084832"/>
          </a:xfrm>
        </p:spPr>
        <p:txBody>
          <a:bodyPr>
            <a:noAutofit/>
          </a:bodyPr>
          <a:lstStyle>
            <a:lvl1pPr>
              <a:lnSpc>
                <a:spcPct val="80000"/>
              </a:lnSpc>
              <a:defRPr sz="4800"/>
            </a:lvl1pPr>
          </a:lstStyle>
          <a:p>
            <a:r>
              <a:rPr lang="en-US"/>
              <a:t>Click to edit Master title style</a:t>
            </a:r>
            <a:endParaRPr lang="en-US" dirty="0"/>
          </a:p>
        </p:txBody>
      </p:sp>
      <p:sp>
        <p:nvSpPr>
          <p:cNvPr id="3" name="Content Placeholder 2"/>
          <p:cNvSpPr>
            <a:spLocks noGrp="1"/>
          </p:cNvSpPr>
          <p:nvPr>
            <p:ph idx="1"/>
          </p:nvPr>
        </p:nvSpPr>
        <p:spPr>
          <a:xfrm>
            <a:off x="6858000" y="987552"/>
            <a:ext cx="6814109" cy="6221578"/>
          </a:xfrm>
        </p:spPr>
        <p:txBody>
          <a:bodyPr/>
          <a:lstStyle>
            <a:lvl1pPr>
              <a:defRPr sz="2880"/>
            </a:lvl1pPr>
            <a:lvl2pPr>
              <a:defRPr sz="240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28954" y="2709007"/>
            <a:ext cx="5266944" cy="4514753"/>
          </a:xfrm>
        </p:spPr>
        <p:txBody>
          <a:bodyPr lIns="91440" rIns="91440">
            <a:normAutofit/>
          </a:bodyPr>
          <a:lstStyle>
            <a:lvl1pPr marL="0" indent="0">
              <a:lnSpc>
                <a:spcPct val="108000"/>
              </a:lnSpc>
              <a:spcBef>
                <a:spcPts val="720"/>
              </a:spcBef>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12/16/2023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19272721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5952166"/>
            <a:ext cx="9326880" cy="1755648"/>
          </a:xfrm>
        </p:spPr>
        <p:txBody>
          <a:bodyPr anchor="ctr">
            <a:normAutofit/>
          </a:bodyPr>
          <a:lstStyle>
            <a:lvl1pPr algn="r">
              <a:defRPr sz="6000" spc="24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4626742" cy="5486400"/>
          </a:xfrm>
          <a:solidFill>
            <a:schemeClr val="accent1">
              <a:lumMod val="60000"/>
              <a:lumOff val="40000"/>
            </a:schemeClr>
          </a:solidFill>
        </p:spPr>
        <p:txBody>
          <a:bodyPr lIns="457200" tIns="365760" rIns="45720" bIns="45720"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332720" y="5952166"/>
            <a:ext cx="3840480" cy="1755648"/>
          </a:xfrm>
        </p:spPr>
        <p:txBody>
          <a:bodyPr lIns="91440" rIns="91440" anchor="ctr">
            <a:normAutofit/>
          </a:bodyPr>
          <a:lstStyle>
            <a:lvl1pPr marL="0" indent="0">
              <a:lnSpc>
                <a:spcPct val="100000"/>
              </a:lnSpc>
              <a:spcBef>
                <a:spcPts val="0"/>
              </a:spcBef>
              <a:buNone/>
              <a:defRPr sz="2160">
                <a:solidFill>
                  <a:schemeClr val="tx1">
                    <a:lumMod val="95000"/>
                    <a:lumOff val="5000"/>
                  </a:schemeClr>
                </a:soli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10064212" y="6316927"/>
            <a:ext cx="0" cy="10972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73596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8954" y="702259"/>
            <a:ext cx="11664086" cy="179953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28954" y="2743200"/>
            <a:ext cx="11664088" cy="4828032"/>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28955" y="7764845"/>
            <a:ext cx="2584972" cy="329184"/>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B61BEF0D-F0BB-DE4B-95CE-6DB70DBA9567}" type="datetimeFigureOut">
              <a:rPr lang="en-US" smtClean="0"/>
              <a:pPr/>
              <a:t>12/16/2023</a:t>
            </a:fld>
            <a:endParaRPr lang="en-US" dirty="0"/>
          </a:p>
        </p:txBody>
      </p:sp>
      <p:sp>
        <p:nvSpPr>
          <p:cNvPr id="5" name="Footer Placeholder 4"/>
          <p:cNvSpPr>
            <a:spLocks noGrp="1"/>
          </p:cNvSpPr>
          <p:nvPr>
            <p:ph type="ftr" sz="quarter" idx="3"/>
          </p:nvPr>
        </p:nvSpPr>
        <p:spPr>
          <a:xfrm>
            <a:off x="5811519" y="7764845"/>
            <a:ext cx="7081751" cy="329184"/>
          </a:xfrm>
          <a:prstGeom prst="rect">
            <a:avLst/>
          </a:prstGeom>
        </p:spPr>
        <p:txBody>
          <a:bodyPr vert="horz" lIns="91440" tIns="45720" rIns="91440" bIns="45720" rtlCol="0" anchor="ctr"/>
          <a:lstStyle>
            <a:lvl1pPr algn="r">
              <a:defRPr sz="12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3004800" y="7764845"/>
            <a:ext cx="1168400" cy="329184"/>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D57F1E4F-1CFF-5643-939E-217C01CDF565}" type="slidenum">
              <a:rPr lang="en-US" smtClean="0"/>
              <a:pPr/>
              <a:t>‹#›</a:t>
            </a:fld>
            <a:endParaRPr lang="en-US" dirty="0"/>
          </a:p>
        </p:txBody>
      </p:sp>
      <p:cxnSp>
        <p:nvCxnSpPr>
          <p:cNvPr id="7" name="Straight Connector 6"/>
          <p:cNvCxnSpPr/>
          <p:nvPr/>
        </p:nvCxnSpPr>
        <p:spPr>
          <a:xfrm flipV="1">
            <a:off x="914400" y="991589"/>
            <a:ext cx="0" cy="10972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030427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hf sldNum="0" hdr="0" ftr="0" dt="0"/>
  <p:txStyles>
    <p:titleStyle>
      <a:lvl1pPr algn="l" defTabSz="1097280" rtl="0" eaLnBrk="1" latinLnBrk="0" hangingPunct="1">
        <a:lnSpc>
          <a:spcPct val="80000"/>
        </a:lnSpc>
        <a:spcBef>
          <a:spcPct val="0"/>
        </a:spcBef>
        <a:buNone/>
        <a:defRPr sz="6000" kern="1200" cap="all" spc="120" baseline="0">
          <a:solidFill>
            <a:schemeClr val="tx1">
              <a:lumMod val="95000"/>
              <a:lumOff val="5000"/>
            </a:schemeClr>
          </a:solidFill>
          <a:latin typeface="+mj-lt"/>
          <a:ea typeface="+mj-ea"/>
          <a:cs typeface="+mj-cs"/>
        </a:defRPr>
      </a:lvl1pPr>
    </p:titleStyle>
    <p:bodyStyle>
      <a:lvl1pPr marL="109728" indent="-109728" algn="l" defTabSz="1097280" rtl="0" eaLnBrk="1" latinLnBrk="0" hangingPunct="1">
        <a:lnSpc>
          <a:spcPct val="90000"/>
        </a:lnSpc>
        <a:spcBef>
          <a:spcPts val="1440"/>
        </a:spcBef>
        <a:spcAft>
          <a:spcPts val="240"/>
        </a:spcAft>
        <a:buClr>
          <a:schemeClr val="accent1"/>
        </a:buClr>
        <a:buSzPct val="100000"/>
        <a:buFont typeface="Tw Cen MT" panose="020B0602020104020603" pitchFamily="34" charset="0"/>
        <a:buChar char=" "/>
        <a:defRPr sz="2640" kern="1200">
          <a:solidFill>
            <a:schemeClr val="tx1"/>
          </a:solidFill>
          <a:latin typeface="+mn-lt"/>
          <a:ea typeface="+mn-ea"/>
          <a:cs typeface="+mn-cs"/>
        </a:defRPr>
      </a:lvl1pPr>
      <a:lvl2pPr marL="318211" indent="-164592" algn="l" defTabSz="1097280" rtl="0" eaLnBrk="1" latinLnBrk="0" hangingPunct="1">
        <a:lnSpc>
          <a:spcPct val="90000"/>
        </a:lnSpc>
        <a:spcBef>
          <a:spcPts val="240"/>
        </a:spcBef>
        <a:spcAft>
          <a:spcPts val="480"/>
        </a:spcAft>
        <a:buClr>
          <a:schemeClr val="accent1"/>
        </a:buClr>
        <a:buFont typeface="Wingdings 3" pitchFamily="18" charset="2"/>
        <a:buChar char=""/>
        <a:defRPr sz="2160" kern="1200">
          <a:solidFill>
            <a:schemeClr val="tx1"/>
          </a:solidFill>
          <a:latin typeface="+mn-lt"/>
          <a:ea typeface="+mn-ea"/>
          <a:cs typeface="+mn-cs"/>
        </a:defRPr>
      </a:lvl2pPr>
      <a:lvl3pPr marL="537667"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3pPr>
      <a:lvl4pPr marL="713232"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4pPr>
      <a:lvl5pPr marL="932688"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5pPr>
      <a:lvl6pPr marL="1097280"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6pPr>
      <a:lvl7pPr marL="1272845"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7pPr>
      <a:lvl8pPr marL="1459382"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8pPr>
      <a:lvl9pPr marL="1634947" indent="-164592" algn="l" defTabSz="1097280" rtl="0" eaLnBrk="1" latinLnBrk="0" hangingPunct="1">
        <a:lnSpc>
          <a:spcPct val="90000"/>
        </a:lnSpc>
        <a:spcBef>
          <a:spcPts val="240"/>
        </a:spcBef>
        <a:spcAft>
          <a:spcPts val="480"/>
        </a:spcAft>
        <a:buClr>
          <a:schemeClr val="accent1"/>
        </a:buClr>
        <a:buFont typeface="Wingdings 3" pitchFamily="18" charset="2"/>
        <a:buChar char=""/>
        <a:defRPr sz="168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4.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2.xml"/><Relationship Id="rId7" Type="http://schemas.openxmlformats.org/officeDocument/2006/relationships/image" Target="../media/image9.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Shape 0">
            <a:extLst>
              <a:ext uri="{FF2B5EF4-FFF2-40B4-BE49-F238E27FC236}">
                <a16:creationId xmlns:a16="http://schemas.microsoft.com/office/drawing/2014/main" id="{5D191E05-098F-F37B-6A87-AD1388CB469C}"/>
              </a:ext>
            </a:extLst>
          </p:cNvPr>
          <p:cNvSpPr/>
          <p:nvPr/>
        </p:nvSpPr>
        <p:spPr>
          <a:xfrm>
            <a:off x="0" y="0"/>
            <a:ext cx="14630400" cy="8229600"/>
          </a:xfrm>
          <a:prstGeom prst="rect">
            <a:avLst/>
          </a:prstGeom>
          <a:gradFill>
            <a:gsLst>
              <a:gs pos="0">
                <a:srgbClr val="EC7AEC"/>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3811">
            <a:solidFill>
              <a:srgbClr val="FFFFFF">
                <a:alpha val="64000"/>
              </a:srgbClr>
            </a:solidFill>
            <a:prstDash val="solid"/>
          </a:ln>
        </p:spPr>
        <p:txBody>
          <a:bodyPr/>
          <a:lstStyle/>
          <a:p>
            <a:pPr algn="ctr">
              <a:lnSpc>
                <a:spcPct val="115000"/>
              </a:lnSpc>
              <a:spcBef>
                <a:spcPts val="2400"/>
              </a:spcBef>
            </a:pPr>
            <a:r>
              <a:rPr lang="en-US" sz="4400" b="1" dirty="0">
                <a:effectLst/>
                <a:latin typeface="Calibri" panose="020F0502020204030204" pitchFamily="34" charset="0"/>
                <a:ea typeface="SimSun" panose="02010600030101010101" pitchFamily="2" charset="-122"/>
                <a:cs typeface="Mangal" panose="02040503050203030202" pitchFamily="18" charset="0"/>
              </a:rPr>
              <a:t>Predictive Modeling and Analysis of Housing Prices: A Comprehensive Approach Using Regression and Classification Techniques</a:t>
            </a:r>
          </a:p>
          <a:p>
            <a:pPr algn="ctr">
              <a:lnSpc>
                <a:spcPct val="115000"/>
              </a:lnSpc>
              <a:spcBef>
                <a:spcPts val="2400"/>
              </a:spcBef>
            </a:pPr>
            <a:endParaRPr lang="en-US" sz="4400" b="1" dirty="0">
              <a:latin typeface="Calibri" panose="020F0502020204030204" pitchFamily="34" charset="0"/>
              <a:ea typeface="SimSun" panose="02010600030101010101" pitchFamily="2" charset="-122"/>
              <a:cs typeface="Mangal" panose="02040503050203030202" pitchFamily="18" charset="0"/>
            </a:endParaRPr>
          </a:p>
          <a:p>
            <a:pPr algn="ctr">
              <a:lnSpc>
                <a:spcPct val="115000"/>
              </a:lnSpc>
              <a:spcBef>
                <a:spcPts val="2400"/>
              </a:spcBef>
            </a:pPr>
            <a:endParaRPr lang="en-US" sz="1050" b="1" dirty="0">
              <a:latin typeface="Calibri" panose="020F0502020204030204" pitchFamily="34" charset="0"/>
              <a:ea typeface="SimSun" panose="02010600030101010101" pitchFamily="2" charset="-122"/>
              <a:cs typeface="Mangal" panose="02040503050203030202" pitchFamily="18" charset="0"/>
            </a:endParaRPr>
          </a:p>
          <a:p>
            <a:pPr algn="ctr">
              <a:lnSpc>
                <a:spcPct val="115000"/>
              </a:lnSpc>
              <a:spcBef>
                <a:spcPts val="2400"/>
              </a:spcBef>
            </a:pPr>
            <a:endParaRPr lang="en-US" sz="4400" b="1" dirty="0">
              <a:latin typeface="Calibri" panose="020F0502020204030204" pitchFamily="34" charset="0"/>
              <a:ea typeface="SimSun" panose="02010600030101010101" pitchFamily="2" charset="-122"/>
              <a:cs typeface="Mangal" panose="02040503050203030202" pitchFamily="18" charset="0"/>
            </a:endParaRPr>
          </a:p>
          <a:p>
            <a:pPr algn="ctr">
              <a:lnSpc>
                <a:spcPct val="115000"/>
              </a:lnSpc>
              <a:spcBef>
                <a:spcPts val="2400"/>
              </a:spcBef>
            </a:pPr>
            <a:r>
              <a:rPr lang="en-US" sz="4800" b="1" dirty="0">
                <a:latin typeface="Calibri" panose="020F0502020204030204" pitchFamily="34" charset="0"/>
                <a:ea typeface="SimSun" panose="02010600030101010101" pitchFamily="2" charset="-122"/>
                <a:cs typeface="Mangal" panose="02040503050203030202" pitchFamily="18" charset="0"/>
              </a:rPr>
              <a:t>Group-3</a:t>
            </a:r>
          </a:p>
          <a:p>
            <a:pPr>
              <a:lnSpc>
                <a:spcPct val="115000"/>
              </a:lnSpc>
              <a:spcBef>
                <a:spcPts val="2400"/>
              </a:spcBef>
            </a:pPr>
            <a:r>
              <a:rPr lang="en-US" sz="2000" b="1" dirty="0">
                <a:latin typeface="Calibri" panose="020F0502020204030204" pitchFamily="34" charset="0"/>
                <a:ea typeface="SimSun" panose="02010600030101010101" pitchFamily="2" charset="-122"/>
                <a:cs typeface="Mangal" panose="02040503050203030202" pitchFamily="18" charset="0"/>
              </a:rPr>
              <a:t>            Vinay Kacharam</a:t>
            </a:r>
          </a:p>
          <a:p>
            <a:pPr>
              <a:lnSpc>
                <a:spcPct val="115000"/>
              </a:lnSpc>
              <a:spcBef>
                <a:spcPts val="2400"/>
              </a:spcBef>
            </a:pPr>
            <a:r>
              <a:rPr lang="en-US" sz="2000" b="1" dirty="0">
                <a:effectLst/>
                <a:latin typeface="Calibri" panose="020F0502020204030204" pitchFamily="34" charset="0"/>
                <a:ea typeface="SimSun" panose="02010600030101010101" pitchFamily="2" charset="-122"/>
                <a:cs typeface="Mangal" panose="02040503050203030202" pitchFamily="18" charset="0"/>
              </a:rPr>
              <a:t>            Raju Rishikesh </a:t>
            </a:r>
            <a:r>
              <a:rPr lang="en-US" sz="2000" b="1" dirty="0" err="1">
                <a:effectLst/>
                <a:latin typeface="Calibri" panose="020F0502020204030204" pitchFamily="34" charset="0"/>
                <a:ea typeface="SimSun" panose="02010600030101010101" pitchFamily="2" charset="-122"/>
                <a:cs typeface="Mangal" panose="02040503050203030202" pitchFamily="18" charset="0"/>
              </a:rPr>
              <a:t>Go</a:t>
            </a:r>
            <a:r>
              <a:rPr lang="en-US" sz="2000" b="1" dirty="0" err="1">
                <a:latin typeface="Calibri" panose="020F0502020204030204" pitchFamily="34" charset="0"/>
                <a:ea typeface="SimSun" panose="02010600030101010101" pitchFamily="2" charset="-122"/>
                <a:cs typeface="Mangal" panose="02040503050203030202" pitchFamily="18" charset="0"/>
              </a:rPr>
              <a:t>llapally</a:t>
            </a:r>
            <a:endParaRPr lang="en-US" sz="2000" b="1" dirty="0">
              <a:latin typeface="Calibri" panose="020F0502020204030204" pitchFamily="34" charset="0"/>
              <a:ea typeface="SimSun" panose="02010600030101010101" pitchFamily="2" charset="-122"/>
              <a:cs typeface="Mangal" panose="02040503050203030202" pitchFamily="18" charset="0"/>
            </a:endParaRPr>
          </a:p>
          <a:p>
            <a:pPr>
              <a:lnSpc>
                <a:spcPct val="115000"/>
              </a:lnSpc>
              <a:spcBef>
                <a:spcPts val="2400"/>
              </a:spcBef>
            </a:pPr>
            <a:r>
              <a:rPr lang="en-US" sz="2000" b="1" dirty="0">
                <a:effectLst/>
                <a:latin typeface="Calibri" panose="020F0502020204030204" pitchFamily="34" charset="0"/>
                <a:ea typeface="SimSun" panose="02010600030101010101" pitchFamily="2" charset="-122"/>
                <a:cs typeface="Mangal" panose="02040503050203030202" pitchFamily="18" charset="0"/>
              </a:rPr>
              <a:t>            </a:t>
            </a:r>
            <a:r>
              <a:rPr lang="en-US" sz="2000" b="1" dirty="0" err="1">
                <a:effectLst/>
                <a:latin typeface="Calibri" panose="020F0502020204030204" pitchFamily="34" charset="0"/>
                <a:ea typeface="SimSun" panose="02010600030101010101" pitchFamily="2" charset="-122"/>
                <a:cs typeface="Mangal" panose="02040503050203030202" pitchFamily="18" charset="0"/>
              </a:rPr>
              <a:t>Devambatla</a:t>
            </a:r>
            <a:r>
              <a:rPr lang="en-US" sz="2000" b="1" dirty="0">
                <a:effectLst/>
                <a:latin typeface="Calibri" panose="020F0502020204030204" pitchFamily="34" charset="0"/>
                <a:ea typeface="SimSun" panose="02010600030101010101" pitchFamily="2" charset="-122"/>
                <a:cs typeface="Mangal" panose="02040503050203030202" pitchFamily="18" charset="0"/>
              </a:rPr>
              <a:t> Sai </a:t>
            </a:r>
            <a:r>
              <a:rPr lang="en-US" sz="2000" b="1" dirty="0" err="1">
                <a:effectLst/>
                <a:latin typeface="Calibri" panose="020F0502020204030204" pitchFamily="34" charset="0"/>
                <a:ea typeface="SimSun" panose="02010600030101010101" pitchFamily="2" charset="-122"/>
                <a:cs typeface="Mangal" panose="02040503050203030202" pitchFamily="18" charset="0"/>
              </a:rPr>
              <a:t>Sharanya</a:t>
            </a:r>
            <a:endParaRPr lang="en-IN" sz="2000" b="1" dirty="0">
              <a:effectLst/>
              <a:latin typeface="Cambria" panose="02040503050406030204" pitchFamily="18" charset="0"/>
              <a:ea typeface="SimSun" panose="02010600030101010101" pitchFamily="2" charset="-122"/>
              <a:cs typeface="Mangal" panose="02040503050203030202" pitchFamily="18" charset="0"/>
            </a:endParaRPr>
          </a:p>
          <a:p>
            <a:pPr algn="ctr">
              <a:lnSpc>
                <a:spcPct val="115000"/>
              </a:lnSpc>
              <a:spcBef>
                <a:spcPts val="2400"/>
              </a:spcBef>
            </a:pPr>
            <a:endParaRPr lang="en-US" sz="1600" b="1" dirty="0">
              <a:latin typeface="Calibri" panose="020F0502020204030204" pitchFamily="34" charset="0"/>
              <a:ea typeface="SimSun" panose="02010600030101010101" pitchFamily="2" charset="-122"/>
              <a:cs typeface="Mangal" panose="02040503050203030202" pitchFamily="18" charset="0"/>
            </a:endParaRPr>
          </a:p>
          <a:p>
            <a:pPr algn="ctr">
              <a:lnSpc>
                <a:spcPct val="115000"/>
              </a:lnSpc>
              <a:spcBef>
                <a:spcPts val="2400"/>
              </a:spcBef>
            </a:pPr>
            <a:endParaRPr lang="en-US" sz="4800" b="1" dirty="0">
              <a:effectLst/>
              <a:latin typeface="Calibri" panose="020F0502020204030204" pitchFamily="34" charset="0"/>
              <a:ea typeface="SimSun" panose="02010600030101010101" pitchFamily="2" charset="-122"/>
              <a:cs typeface="Mangal" panose="02040503050203030202" pitchFamily="18" charset="0"/>
            </a:endParaRPr>
          </a:p>
          <a:p>
            <a:pPr algn="ctr">
              <a:lnSpc>
                <a:spcPct val="115000"/>
              </a:lnSpc>
              <a:spcBef>
                <a:spcPts val="2400"/>
              </a:spcBef>
            </a:pPr>
            <a:endParaRPr lang="en-IN" sz="4800" b="1" dirty="0">
              <a:effectLst/>
              <a:latin typeface="Cambria" panose="02040503050406030204" pitchFamily="18" charset="0"/>
              <a:ea typeface="SimSun" panose="02010600030101010101" pitchFamily="2" charset="-122"/>
              <a:cs typeface="Mangal" panose="02040503050203030202" pitchFamily="18" charset="0"/>
            </a:endParaRPr>
          </a:p>
        </p:txBody>
      </p:sp>
      <p:pic>
        <p:nvPicPr>
          <p:cNvPr id="5" name="Picture 4">
            <a:extLst>
              <a:ext uri="{FF2B5EF4-FFF2-40B4-BE49-F238E27FC236}">
                <a16:creationId xmlns:a16="http://schemas.microsoft.com/office/drawing/2014/main" id="{80139570-BD0B-FE2F-5A54-48D69AA58B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92354" y="2569580"/>
            <a:ext cx="4660498" cy="2542090"/>
          </a:xfrm>
          <a:prstGeom prst="rect">
            <a:avLst/>
          </a:prstGeom>
        </p:spPr>
      </p:pic>
    </p:spTree>
    <p:extLst>
      <p:ext uri="{BB962C8B-B14F-4D97-AF65-F5344CB8AC3E}">
        <p14:creationId xmlns:p14="http://schemas.microsoft.com/office/powerpoint/2010/main" val="381062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2"/>
          <p:cNvSpPr/>
          <p:nvPr/>
        </p:nvSpPr>
        <p:spPr>
          <a:xfrm>
            <a:off x="2348389" y="2413992"/>
            <a:ext cx="6558082"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Limitations and Future Work</a:t>
            </a:r>
            <a:endParaRPr lang="en-US" sz="4374" dirty="0"/>
          </a:p>
        </p:txBody>
      </p:sp>
      <p:sp>
        <p:nvSpPr>
          <p:cNvPr id="7" name="Shape 3"/>
          <p:cNvSpPr/>
          <p:nvPr/>
        </p:nvSpPr>
        <p:spPr>
          <a:xfrm>
            <a:off x="2348389" y="3441621"/>
            <a:ext cx="3163014" cy="2373987"/>
          </a:xfrm>
          <a:prstGeom prst="roundRect">
            <a:avLst>
              <a:gd name="adj" fmla="val 4212"/>
            </a:avLst>
          </a:prstGeom>
          <a:solidFill>
            <a:srgbClr val="F0D4F7"/>
          </a:solidFill>
          <a:ln w="13811">
            <a:solidFill>
              <a:srgbClr val="E1A9EF"/>
            </a:solidFill>
            <a:prstDash val="solid"/>
          </a:ln>
        </p:spPr>
        <p:txBody>
          <a:bodyPr/>
          <a:lstStyle/>
          <a:p>
            <a:endParaRPr lang="en-US"/>
          </a:p>
        </p:txBody>
      </p:sp>
      <p:sp>
        <p:nvSpPr>
          <p:cNvPr id="8" name="Text 4"/>
          <p:cNvSpPr/>
          <p:nvPr/>
        </p:nvSpPr>
        <p:spPr>
          <a:xfrm>
            <a:off x="2584371" y="3677603"/>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Dataset Size Limit</a:t>
            </a:r>
            <a:endParaRPr lang="en-US" sz="2187" dirty="0"/>
          </a:p>
        </p:txBody>
      </p:sp>
      <p:sp>
        <p:nvSpPr>
          <p:cNvPr id="9" name="Text 5"/>
          <p:cNvSpPr/>
          <p:nvPr/>
        </p:nvSpPr>
        <p:spPr>
          <a:xfrm>
            <a:off x="2584371" y="4158020"/>
            <a:ext cx="269105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Provides issues for robust model generalization to fresh data.</a:t>
            </a:r>
            <a:endParaRPr lang="en-US" sz="1750" dirty="0"/>
          </a:p>
        </p:txBody>
      </p:sp>
      <p:sp>
        <p:nvSpPr>
          <p:cNvPr id="10" name="Shape 6"/>
          <p:cNvSpPr/>
          <p:nvPr/>
        </p:nvSpPr>
        <p:spPr>
          <a:xfrm>
            <a:off x="5747385" y="3441621"/>
            <a:ext cx="3163014" cy="2373987"/>
          </a:xfrm>
          <a:prstGeom prst="roundRect">
            <a:avLst>
              <a:gd name="adj" fmla="val 4212"/>
            </a:avLst>
          </a:prstGeom>
          <a:solidFill>
            <a:srgbClr val="F0D4F7"/>
          </a:solidFill>
          <a:ln w="13811">
            <a:solidFill>
              <a:srgbClr val="E1A9EF"/>
            </a:solidFill>
            <a:prstDash val="solid"/>
          </a:ln>
        </p:spPr>
        <p:txBody>
          <a:bodyPr/>
          <a:lstStyle/>
          <a:p>
            <a:endParaRPr lang="en-US"/>
          </a:p>
        </p:txBody>
      </p:sp>
      <p:sp>
        <p:nvSpPr>
          <p:cNvPr id="11" name="Text 7"/>
          <p:cNvSpPr/>
          <p:nvPr/>
        </p:nvSpPr>
        <p:spPr>
          <a:xfrm>
            <a:off x="5969556" y="3677603"/>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Future Initiatives</a:t>
            </a:r>
            <a:endParaRPr lang="en-US" sz="2187" dirty="0"/>
          </a:p>
        </p:txBody>
      </p:sp>
      <p:sp>
        <p:nvSpPr>
          <p:cNvPr id="12" name="Text 8"/>
          <p:cNvSpPr/>
          <p:nvPr/>
        </p:nvSpPr>
        <p:spPr>
          <a:xfrm>
            <a:off x="5969556" y="4158020"/>
            <a:ext cx="269105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Should encompass the inclusion of other features, improving the analysis's comprehensiveness.</a:t>
            </a:r>
            <a:endParaRPr lang="en-US" sz="1750" dirty="0"/>
          </a:p>
        </p:txBody>
      </p:sp>
      <p:sp>
        <p:nvSpPr>
          <p:cNvPr id="13" name="Shape 9"/>
          <p:cNvSpPr/>
          <p:nvPr/>
        </p:nvSpPr>
        <p:spPr>
          <a:xfrm>
            <a:off x="9118759" y="3441621"/>
            <a:ext cx="3163014" cy="2373987"/>
          </a:xfrm>
          <a:prstGeom prst="roundRect">
            <a:avLst>
              <a:gd name="adj" fmla="val 4212"/>
            </a:avLst>
          </a:prstGeom>
          <a:solidFill>
            <a:srgbClr val="F0D4F7"/>
          </a:solidFill>
          <a:ln w="13811">
            <a:solidFill>
              <a:srgbClr val="E1A9EF"/>
            </a:solidFill>
            <a:prstDash val="solid"/>
          </a:ln>
        </p:spPr>
        <p:txBody>
          <a:bodyPr/>
          <a:lstStyle/>
          <a:p>
            <a:endParaRPr lang="en-US"/>
          </a:p>
        </p:txBody>
      </p:sp>
      <p:sp>
        <p:nvSpPr>
          <p:cNvPr id="14" name="Text 10"/>
          <p:cNvSpPr/>
          <p:nvPr/>
        </p:nvSpPr>
        <p:spPr>
          <a:xfrm>
            <a:off x="9354741" y="3677603"/>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External Factors</a:t>
            </a:r>
            <a:endParaRPr lang="en-US" sz="2187" dirty="0"/>
          </a:p>
        </p:txBody>
      </p:sp>
      <p:sp>
        <p:nvSpPr>
          <p:cNvPr id="15" name="Text 11"/>
          <p:cNvSpPr/>
          <p:nvPr/>
        </p:nvSpPr>
        <p:spPr>
          <a:xfrm>
            <a:off x="9354741" y="4158020"/>
            <a:ext cx="269105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Mainly economic situations can influence house prices and demand additional research.</a:t>
            </a:r>
            <a:endParaRPr lang="en-US" sz="1750" dirty="0"/>
          </a:p>
        </p:txBody>
      </p:sp>
      <p:pic>
        <p:nvPicPr>
          <p:cNvPr id="16" name="SLIDE 9">
            <a:hlinkClick r:id="" action="ppaction://media"/>
            <a:extLst>
              <a:ext uri="{FF2B5EF4-FFF2-40B4-BE49-F238E27FC236}">
                <a16:creationId xmlns:a16="http://schemas.microsoft.com/office/drawing/2014/main" id="{256D8EED-1BD8-6A0D-0883-FF01A11271D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906422" y="755022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47"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111512" y="-794"/>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0" y="0"/>
            <a:ext cx="14630400" cy="2777490"/>
          </a:xfrm>
          <a:prstGeom prst="rect">
            <a:avLst/>
          </a:prstGeom>
        </p:spPr>
      </p:pic>
      <p:sp>
        <p:nvSpPr>
          <p:cNvPr id="5" name="Text 1"/>
          <p:cNvSpPr/>
          <p:nvPr/>
        </p:nvSpPr>
        <p:spPr>
          <a:xfrm>
            <a:off x="2348389" y="3558302"/>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Recommendations</a:t>
            </a:r>
            <a:endParaRPr lang="en-US" sz="4374" dirty="0"/>
          </a:p>
        </p:txBody>
      </p:sp>
      <p:sp>
        <p:nvSpPr>
          <p:cNvPr id="6" name="Shape 2"/>
          <p:cNvSpPr/>
          <p:nvPr/>
        </p:nvSpPr>
        <p:spPr>
          <a:xfrm>
            <a:off x="2348389" y="4759523"/>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7" name="Text 3"/>
          <p:cNvSpPr/>
          <p:nvPr/>
        </p:nvSpPr>
        <p:spPr>
          <a:xfrm>
            <a:off x="2506385" y="480119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3070503" y="4835843"/>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Regression Model</a:t>
            </a:r>
            <a:endParaRPr lang="en-US" sz="2187" dirty="0"/>
          </a:p>
        </p:txBody>
      </p:sp>
      <p:sp>
        <p:nvSpPr>
          <p:cNvPr id="9" name="Text 5"/>
          <p:cNvSpPr/>
          <p:nvPr/>
        </p:nvSpPr>
        <p:spPr>
          <a:xfrm>
            <a:off x="3070503" y="5316260"/>
            <a:ext cx="2440900"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For exact housing price projections, leveraging its known accuracy.</a:t>
            </a:r>
            <a:endParaRPr lang="en-US" sz="1750" dirty="0"/>
          </a:p>
        </p:txBody>
      </p:sp>
      <p:sp>
        <p:nvSpPr>
          <p:cNvPr id="10" name="Shape 6"/>
          <p:cNvSpPr/>
          <p:nvPr/>
        </p:nvSpPr>
        <p:spPr>
          <a:xfrm>
            <a:off x="5733574" y="4759523"/>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11" name="Text 7"/>
          <p:cNvSpPr/>
          <p:nvPr/>
        </p:nvSpPr>
        <p:spPr>
          <a:xfrm>
            <a:off x="5891570" y="480119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455688" y="4835843"/>
            <a:ext cx="2371011"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Decision Tree Model</a:t>
            </a:r>
            <a:endParaRPr lang="en-US" sz="2187" dirty="0"/>
          </a:p>
        </p:txBody>
      </p:sp>
      <p:sp>
        <p:nvSpPr>
          <p:cNvPr id="13" name="Text 9"/>
          <p:cNvSpPr/>
          <p:nvPr/>
        </p:nvSpPr>
        <p:spPr>
          <a:xfrm>
            <a:off x="6455688" y="5316260"/>
            <a:ext cx="2440900"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To untangle complex linkages within the dataset.</a:t>
            </a:r>
            <a:endParaRPr lang="en-US" sz="1750" dirty="0"/>
          </a:p>
        </p:txBody>
      </p:sp>
      <p:sp>
        <p:nvSpPr>
          <p:cNvPr id="14" name="Shape 10"/>
          <p:cNvSpPr/>
          <p:nvPr/>
        </p:nvSpPr>
        <p:spPr>
          <a:xfrm>
            <a:off x="9118759" y="4759523"/>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15" name="Text 11"/>
          <p:cNvSpPr/>
          <p:nvPr/>
        </p:nvSpPr>
        <p:spPr>
          <a:xfrm>
            <a:off x="9276755" y="480119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9840873" y="4835843"/>
            <a:ext cx="2319695"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Classification Model</a:t>
            </a:r>
            <a:endParaRPr lang="en-US" sz="2187" dirty="0"/>
          </a:p>
        </p:txBody>
      </p:sp>
      <p:sp>
        <p:nvSpPr>
          <p:cNvPr id="17" name="Text 13"/>
          <p:cNvSpPr/>
          <p:nvPr/>
        </p:nvSpPr>
        <p:spPr>
          <a:xfrm>
            <a:off x="9840873" y="5316260"/>
            <a:ext cx="2440900"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For successful categorization of residences based on quality, offering helpful recommendations for potential purchasers.</a:t>
            </a:r>
            <a:endParaRPr lang="en-US" sz="1750" dirty="0"/>
          </a:p>
        </p:txBody>
      </p:sp>
      <p:pic>
        <p:nvPicPr>
          <p:cNvPr id="18" name="SLIDE 10">
            <a:hlinkClick r:id="" action="ppaction://media"/>
            <a:extLst>
              <a:ext uri="{FF2B5EF4-FFF2-40B4-BE49-F238E27FC236}">
                <a16:creationId xmlns:a16="http://schemas.microsoft.com/office/drawing/2014/main" id="{41AC2954-AB7C-ED0C-47A3-A123072294E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889057" y="7448669"/>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104"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9144000" y="0"/>
            <a:ext cx="5486400" cy="8229600"/>
          </a:xfrm>
          <a:prstGeom prst="rect">
            <a:avLst/>
          </a:prstGeom>
        </p:spPr>
      </p:pic>
      <p:sp>
        <p:nvSpPr>
          <p:cNvPr id="5" name="Text 1"/>
          <p:cNvSpPr/>
          <p:nvPr/>
        </p:nvSpPr>
        <p:spPr>
          <a:xfrm>
            <a:off x="833199" y="1729383"/>
            <a:ext cx="7477601" cy="1666399"/>
          </a:xfrm>
          <a:prstGeom prst="rect">
            <a:avLst/>
          </a:prstGeom>
          <a:noFill/>
          <a:ln/>
        </p:spPr>
        <p:txBody>
          <a:bodyPr wrap="square" rtlCol="0" anchor="t"/>
          <a:lstStyle/>
          <a:p>
            <a:pPr marL="0" indent="0">
              <a:lnSpc>
                <a:spcPts val="6561"/>
              </a:lnSpc>
              <a:buNone/>
            </a:pPr>
            <a:r>
              <a:rPr lang="en-US" sz="5249" b="1" kern="0" spc="-105" dirty="0">
                <a:solidFill>
                  <a:srgbClr val="000000"/>
                </a:solidFill>
                <a:latin typeface="adonis-web" pitchFamily="34" charset="0"/>
                <a:ea typeface="adonis-web" pitchFamily="34" charset="-122"/>
                <a:cs typeface="adonis-web" pitchFamily="34" charset="-120"/>
              </a:rPr>
              <a:t>Accurate House Price Forecasting</a:t>
            </a:r>
            <a:endParaRPr lang="en-US" sz="5249" dirty="0"/>
          </a:p>
        </p:txBody>
      </p:sp>
      <p:sp>
        <p:nvSpPr>
          <p:cNvPr id="6" name="Text 2"/>
          <p:cNvSpPr/>
          <p:nvPr/>
        </p:nvSpPr>
        <p:spPr>
          <a:xfrm>
            <a:off x="833199" y="3729038"/>
            <a:ext cx="7477601"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Accurate house price forecasts are crucial for strategic decision-making in the ever-changing real estate market. The complex relationships between different home elements and property values are set to be unravelled by this project's extensive analysis, which employs advanced modelling approaches. Predictions that accurately guide stakeholders in strategic investments and transactions are becoming more and more vital as the housing industry undergoes ongoing evolution.</a:t>
            </a:r>
            <a:endParaRPr lang="en-US" sz="1750" dirty="0"/>
          </a:p>
        </p:txBody>
      </p:sp>
      <p:pic>
        <p:nvPicPr>
          <p:cNvPr id="7" name="SLIDE 1 ">
            <a:hlinkClick r:id="" action="ppaction://media"/>
            <a:extLst>
              <a:ext uri="{FF2B5EF4-FFF2-40B4-BE49-F238E27FC236}">
                <a16:creationId xmlns:a16="http://schemas.microsoft.com/office/drawing/2014/main" id="{68366717-634B-37CC-7266-754D123AE64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828364" y="7483321"/>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1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0" y="0"/>
            <a:ext cx="3657600" cy="8229600"/>
          </a:xfrm>
          <a:prstGeom prst="rect">
            <a:avLst/>
          </a:prstGeom>
        </p:spPr>
      </p:pic>
      <p:sp>
        <p:nvSpPr>
          <p:cNvPr id="5" name="Text 1"/>
          <p:cNvSpPr/>
          <p:nvPr/>
        </p:nvSpPr>
        <p:spPr>
          <a:xfrm>
            <a:off x="4490799" y="2236232"/>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Data Source</a:t>
            </a:r>
            <a:endParaRPr lang="en-US" sz="4374" dirty="0"/>
          </a:p>
        </p:txBody>
      </p:sp>
      <p:sp>
        <p:nvSpPr>
          <p:cNvPr id="6" name="Shape 2"/>
          <p:cNvSpPr/>
          <p:nvPr/>
        </p:nvSpPr>
        <p:spPr>
          <a:xfrm>
            <a:off x="4476989" y="3240831"/>
            <a:ext cx="4542115" cy="2729389"/>
          </a:xfrm>
          <a:prstGeom prst="roundRect">
            <a:avLst>
              <a:gd name="adj" fmla="val 3663"/>
            </a:avLst>
          </a:prstGeom>
          <a:solidFill>
            <a:srgbClr val="F0D4F7"/>
          </a:solidFill>
          <a:ln w="13811">
            <a:solidFill>
              <a:srgbClr val="E1A9EF"/>
            </a:solidFill>
            <a:prstDash val="solid"/>
          </a:ln>
        </p:spPr>
        <p:txBody>
          <a:bodyPr/>
          <a:lstStyle/>
          <a:p>
            <a:endParaRPr lang="en-US"/>
          </a:p>
        </p:txBody>
      </p:sp>
      <p:sp>
        <p:nvSpPr>
          <p:cNvPr id="7" name="Text 3"/>
          <p:cNvSpPr/>
          <p:nvPr/>
        </p:nvSpPr>
        <p:spPr>
          <a:xfrm>
            <a:off x="4726781" y="3499842"/>
            <a:ext cx="3000613"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Dataset: House_Prices.csv</a:t>
            </a:r>
            <a:endParaRPr lang="en-US" sz="2187" dirty="0"/>
          </a:p>
        </p:txBody>
      </p:sp>
      <p:sp>
        <p:nvSpPr>
          <p:cNvPr id="8" name="Text 4"/>
          <p:cNvSpPr/>
          <p:nvPr/>
        </p:nvSpPr>
        <p:spPr>
          <a:xfrm>
            <a:off x="4726781" y="3980259"/>
            <a:ext cx="4070152"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thorough dataset covers critical elements like lot area, general quality, year built, and other essential information, providing a sturdy platform for deciphering the nuances of the real estate sector.</a:t>
            </a:r>
            <a:endParaRPr lang="en-US" sz="1750" dirty="0"/>
          </a:p>
        </p:txBody>
      </p:sp>
      <p:sp>
        <p:nvSpPr>
          <p:cNvPr id="9" name="Shape 5"/>
          <p:cNvSpPr/>
          <p:nvPr/>
        </p:nvSpPr>
        <p:spPr>
          <a:xfrm>
            <a:off x="9255085" y="3263860"/>
            <a:ext cx="4542115" cy="2729389"/>
          </a:xfrm>
          <a:prstGeom prst="roundRect">
            <a:avLst>
              <a:gd name="adj" fmla="val 3663"/>
            </a:avLst>
          </a:prstGeom>
          <a:solidFill>
            <a:srgbClr val="F0D4F7"/>
          </a:solidFill>
          <a:ln w="13811">
            <a:solidFill>
              <a:srgbClr val="E1A9EF"/>
            </a:solidFill>
            <a:prstDash val="solid"/>
          </a:ln>
        </p:spPr>
        <p:txBody>
          <a:bodyPr/>
          <a:lstStyle/>
          <a:p>
            <a:endParaRPr lang="en-US"/>
          </a:p>
        </p:txBody>
      </p:sp>
      <p:sp>
        <p:nvSpPr>
          <p:cNvPr id="10" name="Text 6"/>
          <p:cNvSpPr/>
          <p:nvPr/>
        </p:nvSpPr>
        <p:spPr>
          <a:xfrm>
            <a:off x="9491067" y="3499842"/>
            <a:ext cx="4070152"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Supplementary Dataset: BA-Predict.xlsx</a:t>
            </a:r>
            <a:endParaRPr lang="en-US" sz="2187" dirty="0"/>
          </a:p>
        </p:txBody>
      </p:sp>
      <p:sp>
        <p:nvSpPr>
          <p:cNvPr id="11" name="Text 7"/>
          <p:cNvSpPr/>
          <p:nvPr/>
        </p:nvSpPr>
        <p:spPr>
          <a:xfrm>
            <a:off x="9491067" y="4327446"/>
            <a:ext cx="4070152"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Acts as a validation set for assessing the predictive capabilities of the developed models on new, unseen data, providing a solid basis for in-depth analysis.</a:t>
            </a:r>
            <a:endParaRPr lang="en-US" sz="1750" dirty="0"/>
          </a:p>
        </p:txBody>
      </p:sp>
      <p:pic>
        <p:nvPicPr>
          <p:cNvPr id="12" name="SLIDE 2">
            <a:hlinkClick r:id="" action="ppaction://media"/>
            <a:extLst>
              <a:ext uri="{FF2B5EF4-FFF2-40B4-BE49-F238E27FC236}">
                <a16:creationId xmlns:a16="http://schemas.microsoft.com/office/drawing/2014/main" id="{32652979-2D52-2323-EEE6-CF951B0151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797200" y="737180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10972800" y="0"/>
            <a:ext cx="3657600" cy="8229600"/>
          </a:xfrm>
          <a:prstGeom prst="rect">
            <a:avLst/>
          </a:prstGeom>
        </p:spPr>
      </p:pic>
      <p:sp>
        <p:nvSpPr>
          <p:cNvPr id="5" name="Text 1"/>
          <p:cNvSpPr/>
          <p:nvPr/>
        </p:nvSpPr>
        <p:spPr>
          <a:xfrm>
            <a:off x="833199" y="2605445"/>
            <a:ext cx="5925026"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Data Exploration Analysis</a:t>
            </a:r>
            <a:endParaRPr lang="en-US" sz="4374" dirty="0"/>
          </a:p>
        </p:txBody>
      </p:sp>
      <p:pic>
        <p:nvPicPr>
          <p:cNvPr id="6" name="Image 2" descr="preencoded.png"/>
          <p:cNvPicPr>
            <a:picLocks noChangeAspect="1"/>
          </p:cNvPicPr>
          <p:nvPr/>
        </p:nvPicPr>
        <p:blipFill>
          <a:blip r:embed="rId7"/>
          <a:stretch>
            <a:fillRect/>
          </a:stretch>
        </p:blipFill>
        <p:spPr>
          <a:xfrm>
            <a:off x="833199" y="3633073"/>
            <a:ext cx="1110972" cy="1990963"/>
          </a:xfrm>
          <a:prstGeom prst="rect">
            <a:avLst/>
          </a:prstGeom>
        </p:spPr>
      </p:pic>
      <p:sp>
        <p:nvSpPr>
          <p:cNvPr id="7" name="Text 2"/>
          <p:cNvSpPr/>
          <p:nvPr/>
        </p:nvSpPr>
        <p:spPr>
          <a:xfrm>
            <a:off x="2277428" y="3855244"/>
            <a:ext cx="2621042"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Complete Investigation</a:t>
            </a:r>
            <a:endParaRPr lang="en-US" sz="2187" dirty="0"/>
          </a:p>
        </p:txBody>
      </p:sp>
      <p:sp>
        <p:nvSpPr>
          <p:cNvPr id="8" name="Text 3"/>
          <p:cNvSpPr/>
          <p:nvPr/>
        </p:nvSpPr>
        <p:spPr>
          <a:xfrm>
            <a:off x="2277428" y="4335661"/>
            <a:ext cx="7862173"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The intrinsic properties and intricate interactions among variables are thoroughly investigated to establish the groundwork for informed decision-making in following modeling initiatives.</a:t>
            </a:r>
            <a:endParaRPr lang="en-US" sz="1750" dirty="0"/>
          </a:p>
        </p:txBody>
      </p:sp>
      <p:pic>
        <p:nvPicPr>
          <p:cNvPr id="9" name="SLIDE 3">
            <a:hlinkClick r:id="" action="ppaction://media"/>
            <a:extLst>
              <a:ext uri="{FF2B5EF4-FFF2-40B4-BE49-F238E27FC236}">
                <a16:creationId xmlns:a16="http://schemas.microsoft.com/office/drawing/2014/main" id="{01D41EC0-542A-929C-3F42-0AC7DAED9CE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79781" y="7416413"/>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11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2216706"/>
            <a:ext cx="888884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Modelling Strategy: Regression Model</a:t>
            </a:r>
            <a:endParaRPr lang="en-US" sz="4374" dirty="0"/>
          </a:p>
        </p:txBody>
      </p:sp>
      <p:sp>
        <p:nvSpPr>
          <p:cNvPr id="5" name="Text 2"/>
          <p:cNvSpPr/>
          <p:nvPr/>
        </p:nvSpPr>
        <p:spPr>
          <a:xfrm>
            <a:off x="2348389" y="3466505"/>
            <a:ext cx="2221944"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Feature Selection</a:t>
            </a:r>
            <a:endParaRPr lang="en-US" sz="2187" dirty="0"/>
          </a:p>
        </p:txBody>
      </p:sp>
      <p:sp>
        <p:nvSpPr>
          <p:cNvPr id="6" name="Text 3"/>
          <p:cNvSpPr/>
          <p:nvPr/>
        </p:nvSpPr>
        <p:spPr>
          <a:xfrm>
            <a:off x="2348389" y="4035862"/>
            <a:ext cx="294941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 thorough procedure of feature curation is done to detect the crucial variables influencing house prices.</a:t>
            </a:r>
            <a:endParaRPr lang="en-US" sz="1750" dirty="0"/>
          </a:p>
        </p:txBody>
      </p:sp>
      <p:sp>
        <p:nvSpPr>
          <p:cNvPr id="7" name="Text 4"/>
          <p:cNvSpPr/>
          <p:nvPr/>
        </p:nvSpPr>
        <p:spPr>
          <a:xfrm>
            <a:off x="5847398" y="3466505"/>
            <a:ext cx="2328743"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Model Development</a:t>
            </a:r>
            <a:endParaRPr lang="en-US" sz="2187" dirty="0"/>
          </a:p>
        </p:txBody>
      </p:sp>
      <p:sp>
        <p:nvSpPr>
          <p:cNvPr id="8" name="Text 5"/>
          <p:cNvSpPr/>
          <p:nvPr/>
        </p:nvSpPr>
        <p:spPr>
          <a:xfrm>
            <a:off x="5847398"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Leveraging modern statistical approaches, the model is created with precision to serve as a robust foundation for projecting house prices.</a:t>
            </a:r>
            <a:endParaRPr lang="en-US" sz="1750" dirty="0"/>
          </a:p>
        </p:txBody>
      </p:sp>
      <p:sp>
        <p:nvSpPr>
          <p:cNvPr id="9" name="Text 6"/>
          <p:cNvSpPr/>
          <p:nvPr/>
        </p:nvSpPr>
        <p:spPr>
          <a:xfrm>
            <a:off x="9346406" y="3466505"/>
            <a:ext cx="2740938" cy="347186"/>
          </a:xfrm>
          <a:prstGeom prst="rect">
            <a:avLst/>
          </a:prstGeom>
          <a:noFill/>
          <a:ln/>
        </p:spPr>
        <p:txBody>
          <a:bodyPr wrap="none" rtlCol="0" anchor="t"/>
          <a:lstStyle/>
          <a:p>
            <a:pPr marL="0" indent="0">
              <a:lnSpc>
                <a:spcPts val="2734"/>
              </a:lnSpc>
              <a:buNone/>
            </a:pPr>
            <a:r>
              <a:rPr lang="en-US" sz="2187" b="1" kern="0" spc="-44" dirty="0">
                <a:solidFill>
                  <a:srgbClr val="000000"/>
                </a:solidFill>
                <a:latin typeface="adonis-web" pitchFamily="34" charset="0"/>
                <a:ea typeface="adonis-web" pitchFamily="34" charset="-122"/>
                <a:cs typeface="adonis-web" pitchFamily="34" charset="-120"/>
              </a:rPr>
              <a:t>Hyperparameter Tuning</a:t>
            </a:r>
            <a:endParaRPr lang="en-US" sz="2187" dirty="0"/>
          </a:p>
        </p:txBody>
      </p:sp>
      <p:sp>
        <p:nvSpPr>
          <p:cNvPr id="10" name="Text 7"/>
          <p:cNvSpPr/>
          <p:nvPr/>
        </p:nvSpPr>
        <p:spPr>
          <a:xfrm>
            <a:off x="9346406" y="4035862"/>
            <a:ext cx="294941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 detailed hyperparameter tuning process ensures optimal performance of the linear regression model in real estate assessment.</a:t>
            </a:r>
            <a:endParaRPr lang="en-US" sz="1750" dirty="0"/>
          </a:p>
        </p:txBody>
      </p:sp>
      <p:pic>
        <p:nvPicPr>
          <p:cNvPr id="11" name="SLIDE 4">
            <a:hlinkClick r:id="" action="ppaction://media"/>
            <a:extLst>
              <a:ext uri="{FF2B5EF4-FFF2-40B4-BE49-F238E27FC236}">
                <a16:creationId xmlns:a16="http://schemas.microsoft.com/office/drawing/2014/main" id="{81B3E736-BA05-3EAC-EDDA-49F78B33608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38794" y="734950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01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23154" y="19526"/>
            <a:ext cx="14630400" cy="8229600"/>
          </a:xfrm>
          <a:prstGeom prst="rect">
            <a:avLst/>
          </a:prstGeom>
          <a:solidFill>
            <a:srgbClr val="FFFFFF">
              <a:alpha val="75000"/>
            </a:srgbClr>
          </a:solidFill>
          <a:ln w="13097">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10972800" y="0"/>
            <a:ext cx="3657600" cy="8229600"/>
          </a:xfrm>
          <a:prstGeom prst="rect">
            <a:avLst/>
          </a:prstGeom>
        </p:spPr>
      </p:pic>
      <p:sp>
        <p:nvSpPr>
          <p:cNvPr id="5" name="Text 1"/>
          <p:cNvSpPr/>
          <p:nvPr/>
        </p:nvSpPr>
        <p:spPr>
          <a:xfrm>
            <a:off x="797481" y="902970"/>
            <a:ext cx="8978860" cy="655558"/>
          </a:xfrm>
          <a:prstGeom prst="rect">
            <a:avLst/>
          </a:prstGeom>
          <a:noFill/>
          <a:ln/>
        </p:spPr>
        <p:txBody>
          <a:bodyPr wrap="none" rtlCol="0" anchor="t"/>
          <a:lstStyle/>
          <a:p>
            <a:pPr marL="0" indent="0">
              <a:lnSpc>
                <a:spcPts val="5162"/>
              </a:lnSpc>
              <a:buNone/>
            </a:pPr>
            <a:r>
              <a:rPr lang="en-US" sz="4129" b="1" kern="0" spc="-83" dirty="0">
                <a:solidFill>
                  <a:srgbClr val="000000"/>
                </a:solidFill>
                <a:latin typeface="adonis-web" pitchFamily="34" charset="0"/>
                <a:ea typeface="adonis-web" pitchFamily="34" charset="-122"/>
                <a:cs typeface="adonis-web" pitchFamily="34" charset="-120"/>
              </a:rPr>
              <a:t>Modelling Strategy: Decision Tree Model</a:t>
            </a:r>
            <a:endParaRPr lang="en-US" sz="4129" dirty="0"/>
          </a:p>
        </p:txBody>
      </p:sp>
      <p:sp>
        <p:nvSpPr>
          <p:cNvPr id="6" name="Shape 2"/>
          <p:cNvSpPr/>
          <p:nvPr/>
        </p:nvSpPr>
        <p:spPr>
          <a:xfrm>
            <a:off x="1091089" y="1873091"/>
            <a:ext cx="41910" cy="5453539"/>
          </a:xfrm>
          <a:prstGeom prst="roundRect">
            <a:avLst>
              <a:gd name="adj" fmla="val 225236"/>
            </a:avLst>
          </a:prstGeom>
          <a:solidFill>
            <a:srgbClr val="E1A9EF"/>
          </a:solidFill>
          <a:ln/>
        </p:spPr>
        <p:txBody>
          <a:bodyPr/>
          <a:lstStyle/>
          <a:p>
            <a:endParaRPr lang="en-US"/>
          </a:p>
        </p:txBody>
      </p:sp>
      <p:sp>
        <p:nvSpPr>
          <p:cNvPr id="7" name="Shape 3"/>
          <p:cNvSpPr/>
          <p:nvPr/>
        </p:nvSpPr>
        <p:spPr>
          <a:xfrm>
            <a:off x="1348026" y="2251948"/>
            <a:ext cx="734139" cy="41910"/>
          </a:xfrm>
          <a:prstGeom prst="roundRect">
            <a:avLst>
              <a:gd name="adj" fmla="val 225236"/>
            </a:avLst>
          </a:prstGeom>
          <a:solidFill>
            <a:srgbClr val="E1A9EF"/>
          </a:solidFill>
          <a:ln/>
        </p:spPr>
        <p:txBody>
          <a:bodyPr/>
          <a:lstStyle/>
          <a:p>
            <a:endParaRPr lang="en-US"/>
          </a:p>
        </p:txBody>
      </p:sp>
      <p:sp>
        <p:nvSpPr>
          <p:cNvPr id="8" name="Shape 4"/>
          <p:cNvSpPr/>
          <p:nvPr/>
        </p:nvSpPr>
        <p:spPr>
          <a:xfrm>
            <a:off x="876062" y="2036921"/>
            <a:ext cx="471964" cy="471964"/>
          </a:xfrm>
          <a:prstGeom prst="roundRect">
            <a:avLst>
              <a:gd name="adj" fmla="val 20001"/>
            </a:avLst>
          </a:prstGeom>
          <a:solidFill>
            <a:srgbClr val="F0D4F7"/>
          </a:solidFill>
          <a:ln w="13097">
            <a:solidFill>
              <a:srgbClr val="E1A9EF"/>
            </a:solidFill>
            <a:prstDash val="solid"/>
          </a:ln>
        </p:spPr>
        <p:txBody>
          <a:bodyPr/>
          <a:lstStyle/>
          <a:p>
            <a:endParaRPr lang="en-US"/>
          </a:p>
        </p:txBody>
      </p:sp>
      <p:sp>
        <p:nvSpPr>
          <p:cNvPr id="9" name="Text 5"/>
          <p:cNvSpPr/>
          <p:nvPr/>
        </p:nvSpPr>
        <p:spPr>
          <a:xfrm>
            <a:off x="1027509" y="2076212"/>
            <a:ext cx="169069" cy="393263"/>
          </a:xfrm>
          <a:prstGeom prst="rect">
            <a:avLst/>
          </a:prstGeom>
          <a:noFill/>
          <a:ln/>
        </p:spPr>
        <p:txBody>
          <a:bodyPr wrap="none" rtlCol="0" anchor="t"/>
          <a:lstStyle/>
          <a:p>
            <a:pPr marL="0" indent="0" algn="ctr">
              <a:lnSpc>
                <a:spcPts val="3097"/>
              </a:lnSpc>
              <a:buNone/>
            </a:pPr>
            <a:r>
              <a:rPr lang="en-US" sz="2478" b="1" kern="0" spc="-50" dirty="0">
                <a:solidFill>
                  <a:srgbClr val="272525"/>
                </a:solidFill>
                <a:latin typeface="adonis-web" pitchFamily="34" charset="0"/>
                <a:ea typeface="adonis-web" pitchFamily="34" charset="-122"/>
                <a:cs typeface="adonis-web" pitchFamily="34" charset="-120"/>
              </a:rPr>
              <a:t>1</a:t>
            </a:r>
            <a:endParaRPr lang="en-US" sz="2478" dirty="0"/>
          </a:p>
        </p:txBody>
      </p:sp>
      <p:sp>
        <p:nvSpPr>
          <p:cNvPr id="10" name="Text 6"/>
          <p:cNvSpPr/>
          <p:nvPr/>
        </p:nvSpPr>
        <p:spPr>
          <a:xfrm>
            <a:off x="2265759" y="2082760"/>
            <a:ext cx="2097643" cy="327660"/>
          </a:xfrm>
          <a:prstGeom prst="rect">
            <a:avLst/>
          </a:prstGeom>
          <a:noFill/>
          <a:ln/>
        </p:spPr>
        <p:txBody>
          <a:bodyPr wrap="none" rtlCol="0" anchor="t"/>
          <a:lstStyle/>
          <a:p>
            <a:pPr marL="0" indent="0" algn="l">
              <a:lnSpc>
                <a:spcPts val="2581"/>
              </a:lnSpc>
              <a:buNone/>
            </a:pPr>
            <a:r>
              <a:rPr lang="en-US" sz="2065" b="1" kern="0" spc="-41" dirty="0">
                <a:solidFill>
                  <a:srgbClr val="272525"/>
                </a:solidFill>
                <a:latin typeface="adonis-web" pitchFamily="34" charset="0"/>
                <a:ea typeface="adonis-web" pitchFamily="34" charset="-122"/>
                <a:cs typeface="adonis-web" pitchFamily="34" charset="-120"/>
              </a:rPr>
              <a:t>Feature Selection</a:t>
            </a:r>
            <a:endParaRPr lang="en-US" sz="2065" dirty="0"/>
          </a:p>
        </p:txBody>
      </p:sp>
      <p:sp>
        <p:nvSpPr>
          <p:cNvPr id="11" name="Text 7"/>
          <p:cNvSpPr/>
          <p:nvPr/>
        </p:nvSpPr>
        <p:spPr>
          <a:xfrm>
            <a:off x="2265759" y="2536269"/>
            <a:ext cx="7909560" cy="671274"/>
          </a:xfrm>
          <a:prstGeom prst="rect">
            <a:avLst/>
          </a:prstGeom>
          <a:noFill/>
          <a:ln/>
        </p:spPr>
        <p:txBody>
          <a:bodyPr wrap="square" rtlCol="0" anchor="t"/>
          <a:lstStyle/>
          <a:p>
            <a:pPr marL="0" indent="0" algn="l">
              <a:lnSpc>
                <a:spcPts val="2643"/>
              </a:lnSpc>
              <a:buNone/>
            </a:pPr>
            <a:r>
              <a:rPr lang="en-US" sz="1652" kern="0" spc="-33" dirty="0">
                <a:solidFill>
                  <a:srgbClr val="272525"/>
                </a:solidFill>
                <a:latin typeface="Source Sans Pro" pitchFamily="34" charset="0"/>
                <a:ea typeface="Source Sans Pro" pitchFamily="34" charset="-122"/>
                <a:cs typeface="Source Sans Pro" pitchFamily="34" charset="-120"/>
              </a:rPr>
              <a:t>A discriminating procedure to precisely choose critical characteristics crucial for capturing non-linear interactions.</a:t>
            </a:r>
            <a:endParaRPr lang="en-US" sz="1652" dirty="0"/>
          </a:p>
        </p:txBody>
      </p:sp>
      <p:sp>
        <p:nvSpPr>
          <p:cNvPr id="12" name="Shape 8"/>
          <p:cNvSpPr/>
          <p:nvPr/>
        </p:nvSpPr>
        <p:spPr>
          <a:xfrm>
            <a:off x="1348026" y="4139684"/>
            <a:ext cx="734139" cy="41910"/>
          </a:xfrm>
          <a:prstGeom prst="roundRect">
            <a:avLst>
              <a:gd name="adj" fmla="val 225236"/>
            </a:avLst>
          </a:prstGeom>
          <a:solidFill>
            <a:srgbClr val="E1A9EF"/>
          </a:solidFill>
          <a:ln/>
        </p:spPr>
        <p:txBody>
          <a:bodyPr/>
          <a:lstStyle/>
          <a:p>
            <a:endParaRPr lang="en-US"/>
          </a:p>
        </p:txBody>
      </p:sp>
      <p:sp>
        <p:nvSpPr>
          <p:cNvPr id="13" name="Shape 9"/>
          <p:cNvSpPr/>
          <p:nvPr/>
        </p:nvSpPr>
        <p:spPr>
          <a:xfrm>
            <a:off x="876062" y="3924657"/>
            <a:ext cx="471964" cy="471964"/>
          </a:xfrm>
          <a:prstGeom prst="roundRect">
            <a:avLst>
              <a:gd name="adj" fmla="val 20001"/>
            </a:avLst>
          </a:prstGeom>
          <a:solidFill>
            <a:srgbClr val="F0D4F7"/>
          </a:solidFill>
          <a:ln w="13097">
            <a:solidFill>
              <a:srgbClr val="E1A9EF"/>
            </a:solidFill>
            <a:prstDash val="solid"/>
          </a:ln>
        </p:spPr>
        <p:txBody>
          <a:bodyPr/>
          <a:lstStyle/>
          <a:p>
            <a:endParaRPr lang="en-US"/>
          </a:p>
        </p:txBody>
      </p:sp>
      <p:sp>
        <p:nvSpPr>
          <p:cNvPr id="14" name="Text 10"/>
          <p:cNvSpPr/>
          <p:nvPr/>
        </p:nvSpPr>
        <p:spPr>
          <a:xfrm>
            <a:off x="1027509" y="3963948"/>
            <a:ext cx="169069" cy="393263"/>
          </a:xfrm>
          <a:prstGeom prst="rect">
            <a:avLst/>
          </a:prstGeom>
          <a:noFill/>
          <a:ln/>
        </p:spPr>
        <p:txBody>
          <a:bodyPr wrap="none" rtlCol="0" anchor="t"/>
          <a:lstStyle/>
          <a:p>
            <a:pPr marL="0" indent="0" algn="ctr">
              <a:lnSpc>
                <a:spcPts val="3097"/>
              </a:lnSpc>
              <a:buNone/>
            </a:pPr>
            <a:r>
              <a:rPr lang="en-US" sz="2478" b="1" kern="0" spc="-50" dirty="0">
                <a:solidFill>
                  <a:srgbClr val="272525"/>
                </a:solidFill>
                <a:latin typeface="adonis-web" pitchFamily="34" charset="0"/>
                <a:ea typeface="adonis-web" pitchFamily="34" charset="-122"/>
                <a:cs typeface="adonis-web" pitchFamily="34" charset="-120"/>
              </a:rPr>
              <a:t>2</a:t>
            </a:r>
            <a:endParaRPr lang="en-US" sz="2478" dirty="0"/>
          </a:p>
        </p:txBody>
      </p:sp>
      <p:sp>
        <p:nvSpPr>
          <p:cNvPr id="15" name="Text 11"/>
          <p:cNvSpPr/>
          <p:nvPr/>
        </p:nvSpPr>
        <p:spPr>
          <a:xfrm>
            <a:off x="2265759" y="3970496"/>
            <a:ext cx="2196941" cy="327660"/>
          </a:xfrm>
          <a:prstGeom prst="rect">
            <a:avLst/>
          </a:prstGeom>
          <a:noFill/>
          <a:ln/>
        </p:spPr>
        <p:txBody>
          <a:bodyPr wrap="none" rtlCol="0" anchor="t"/>
          <a:lstStyle/>
          <a:p>
            <a:pPr marL="0" indent="0" algn="l">
              <a:lnSpc>
                <a:spcPts val="2581"/>
              </a:lnSpc>
              <a:buNone/>
            </a:pPr>
            <a:r>
              <a:rPr lang="en-US" sz="2065" b="1" kern="0" spc="-41" dirty="0">
                <a:solidFill>
                  <a:srgbClr val="272525"/>
                </a:solidFill>
                <a:latin typeface="adonis-web" pitchFamily="34" charset="0"/>
                <a:ea typeface="adonis-web" pitchFamily="34" charset="-122"/>
                <a:cs typeface="adonis-web" pitchFamily="34" charset="-120"/>
              </a:rPr>
              <a:t>Model Development</a:t>
            </a:r>
            <a:endParaRPr lang="en-US" sz="2065" dirty="0"/>
          </a:p>
        </p:txBody>
      </p:sp>
      <p:sp>
        <p:nvSpPr>
          <p:cNvPr id="16" name="Text 12"/>
          <p:cNvSpPr/>
          <p:nvPr/>
        </p:nvSpPr>
        <p:spPr>
          <a:xfrm>
            <a:off x="2265759" y="4424005"/>
            <a:ext cx="7909560" cy="671274"/>
          </a:xfrm>
          <a:prstGeom prst="rect">
            <a:avLst/>
          </a:prstGeom>
          <a:noFill/>
          <a:ln/>
        </p:spPr>
        <p:txBody>
          <a:bodyPr wrap="square" rtlCol="0" anchor="t"/>
          <a:lstStyle/>
          <a:p>
            <a:pPr marL="0" indent="0" algn="l">
              <a:lnSpc>
                <a:spcPts val="2643"/>
              </a:lnSpc>
              <a:buNone/>
            </a:pPr>
            <a:r>
              <a:rPr lang="en-US" sz="1652" kern="0" spc="-33" dirty="0">
                <a:solidFill>
                  <a:srgbClr val="272525"/>
                </a:solidFill>
                <a:latin typeface="Source Sans Pro" pitchFamily="34" charset="0"/>
                <a:ea typeface="Source Sans Pro" pitchFamily="34" charset="-122"/>
                <a:cs typeface="Source Sans Pro" pitchFamily="34" charset="-120"/>
              </a:rPr>
              <a:t>The model's creation incorporates an expert synthesis of data-driven ideas, ensuring its aptitude in identifying subtle patterns that transcend beyond linear connections.</a:t>
            </a:r>
            <a:endParaRPr lang="en-US" sz="1652" dirty="0"/>
          </a:p>
        </p:txBody>
      </p:sp>
      <p:sp>
        <p:nvSpPr>
          <p:cNvPr id="17" name="Shape 13"/>
          <p:cNvSpPr/>
          <p:nvPr/>
        </p:nvSpPr>
        <p:spPr>
          <a:xfrm>
            <a:off x="1348026" y="6027420"/>
            <a:ext cx="734139" cy="41910"/>
          </a:xfrm>
          <a:prstGeom prst="roundRect">
            <a:avLst>
              <a:gd name="adj" fmla="val 225236"/>
            </a:avLst>
          </a:prstGeom>
          <a:solidFill>
            <a:srgbClr val="E1A9EF"/>
          </a:solidFill>
          <a:ln/>
        </p:spPr>
        <p:txBody>
          <a:bodyPr/>
          <a:lstStyle/>
          <a:p>
            <a:endParaRPr lang="en-US"/>
          </a:p>
        </p:txBody>
      </p:sp>
      <p:sp>
        <p:nvSpPr>
          <p:cNvPr id="18" name="Shape 14"/>
          <p:cNvSpPr/>
          <p:nvPr/>
        </p:nvSpPr>
        <p:spPr>
          <a:xfrm>
            <a:off x="876062" y="5812393"/>
            <a:ext cx="471964" cy="471964"/>
          </a:xfrm>
          <a:prstGeom prst="roundRect">
            <a:avLst>
              <a:gd name="adj" fmla="val 20001"/>
            </a:avLst>
          </a:prstGeom>
          <a:solidFill>
            <a:srgbClr val="F0D4F7"/>
          </a:solidFill>
          <a:ln w="13097">
            <a:solidFill>
              <a:srgbClr val="E1A9EF"/>
            </a:solidFill>
            <a:prstDash val="solid"/>
          </a:ln>
        </p:spPr>
        <p:txBody>
          <a:bodyPr/>
          <a:lstStyle/>
          <a:p>
            <a:endParaRPr lang="en-US"/>
          </a:p>
        </p:txBody>
      </p:sp>
      <p:sp>
        <p:nvSpPr>
          <p:cNvPr id="19" name="Text 15"/>
          <p:cNvSpPr/>
          <p:nvPr/>
        </p:nvSpPr>
        <p:spPr>
          <a:xfrm>
            <a:off x="1027509" y="5851684"/>
            <a:ext cx="169069" cy="393263"/>
          </a:xfrm>
          <a:prstGeom prst="rect">
            <a:avLst/>
          </a:prstGeom>
          <a:noFill/>
          <a:ln/>
        </p:spPr>
        <p:txBody>
          <a:bodyPr wrap="none" rtlCol="0" anchor="t"/>
          <a:lstStyle/>
          <a:p>
            <a:pPr marL="0" indent="0" algn="ctr">
              <a:lnSpc>
                <a:spcPts val="3097"/>
              </a:lnSpc>
              <a:buNone/>
            </a:pPr>
            <a:r>
              <a:rPr lang="en-US" sz="2478" b="1" kern="0" spc="-50" dirty="0">
                <a:solidFill>
                  <a:srgbClr val="272525"/>
                </a:solidFill>
                <a:latin typeface="adonis-web" pitchFamily="34" charset="0"/>
                <a:ea typeface="adonis-web" pitchFamily="34" charset="-122"/>
                <a:cs typeface="adonis-web" pitchFamily="34" charset="-120"/>
              </a:rPr>
              <a:t>3</a:t>
            </a:r>
            <a:endParaRPr lang="en-US" sz="2478" dirty="0"/>
          </a:p>
        </p:txBody>
      </p:sp>
      <p:sp>
        <p:nvSpPr>
          <p:cNvPr id="20" name="Text 16"/>
          <p:cNvSpPr/>
          <p:nvPr/>
        </p:nvSpPr>
        <p:spPr>
          <a:xfrm>
            <a:off x="2265759" y="5858232"/>
            <a:ext cx="2595086" cy="327660"/>
          </a:xfrm>
          <a:prstGeom prst="rect">
            <a:avLst/>
          </a:prstGeom>
          <a:noFill/>
          <a:ln/>
        </p:spPr>
        <p:txBody>
          <a:bodyPr wrap="none" rtlCol="0" anchor="t"/>
          <a:lstStyle/>
          <a:p>
            <a:pPr marL="0" indent="0" algn="l">
              <a:lnSpc>
                <a:spcPts val="2581"/>
              </a:lnSpc>
              <a:buNone/>
            </a:pPr>
            <a:r>
              <a:rPr lang="en-US" sz="2065" b="1" kern="0" spc="-41" dirty="0">
                <a:solidFill>
                  <a:srgbClr val="272525"/>
                </a:solidFill>
                <a:latin typeface="adonis-web" pitchFamily="34" charset="0"/>
                <a:ea typeface="adonis-web" pitchFamily="34" charset="-122"/>
                <a:cs typeface="adonis-web" pitchFamily="34" charset="-120"/>
              </a:rPr>
              <a:t>Hyperparameter Tuning</a:t>
            </a:r>
            <a:endParaRPr lang="en-US" sz="2065" dirty="0"/>
          </a:p>
        </p:txBody>
      </p:sp>
      <p:sp>
        <p:nvSpPr>
          <p:cNvPr id="21" name="Text 17"/>
          <p:cNvSpPr/>
          <p:nvPr/>
        </p:nvSpPr>
        <p:spPr>
          <a:xfrm>
            <a:off x="2265759" y="6311741"/>
            <a:ext cx="7909560" cy="671274"/>
          </a:xfrm>
          <a:prstGeom prst="rect">
            <a:avLst/>
          </a:prstGeom>
          <a:noFill/>
          <a:ln/>
        </p:spPr>
        <p:txBody>
          <a:bodyPr wrap="square" rtlCol="0" anchor="t"/>
          <a:lstStyle/>
          <a:p>
            <a:pPr marL="0" indent="0" algn="l">
              <a:lnSpc>
                <a:spcPts val="2643"/>
              </a:lnSpc>
              <a:buNone/>
            </a:pPr>
            <a:r>
              <a:rPr lang="en-US" sz="1652" kern="0" spc="-33" dirty="0">
                <a:solidFill>
                  <a:srgbClr val="272525"/>
                </a:solidFill>
                <a:latin typeface="Source Sans Pro" pitchFamily="34" charset="0"/>
                <a:ea typeface="Source Sans Pro" pitchFamily="34" charset="-122"/>
                <a:cs typeface="Source Sans Pro" pitchFamily="34" charset="-120"/>
              </a:rPr>
              <a:t>Optimizing the decision tree model comprises a thorough fine-tuning approach targeting crucial hyperparameters such as tree depth and splitting criteria.</a:t>
            </a:r>
            <a:endParaRPr lang="en-US" sz="1652" dirty="0"/>
          </a:p>
        </p:txBody>
      </p:sp>
      <p:pic>
        <p:nvPicPr>
          <p:cNvPr id="22" name="SLIDE 5">
            <a:hlinkClick r:id="" action="ppaction://media"/>
            <a:extLst>
              <a:ext uri="{FF2B5EF4-FFF2-40B4-BE49-F238E27FC236}">
                <a16:creationId xmlns:a16="http://schemas.microsoft.com/office/drawing/2014/main" id="{B24F3E37-59BB-1B36-FF16-5A4D579BC80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66365" y="755508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96"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30433"/>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0" y="0"/>
            <a:ext cx="14630400" cy="2774871"/>
          </a:xfrm>
          <a:prstGeom prst="rect">
            <a:avLst/>
          </a:prstGeom>
        </p:spPr>
      </p:pic>
      <p:sp>
        <p:nvSpPr>
          <p:cNvPr id="5" name="Text 1"/>
          <p:cNvSpPr/>
          <p:nvPr/>
        </p:nvSpPr>
        <p:spPr>
          <a:xfrm>
            <a:off x="2353032" y="3385304"/>
            <a:ext cx="9408676" cy="693658"/>
          </a:xfrm>
          <a:prstGeom prst="rect">
            <a:avLst/>
          </a:prstGeom>
          <a:noFill/>
          <a:ln/>
        </p:spPr>
        <p:txBody>
          <a:bodyPr wrap="none" rtlCol="0" anchor="t"/>
          <a:lstStyle/>
          <a:p>
            <a:pPr marL="0" indent="0">
              <a:lnSpc>
                <a:spcPts val="5462"/>
              </a:lnSpc>
              <a:buNone/>
            </a:pPr>
            <a:r>
              <a:rPr lang="en-US" sz="4370" b="1" kern="0" spc="-87" dirty="0">
                <a:solidFill>
                  <a:srgbClr val="000000"/>
                </a:solidFill>
                <a:latin typeface="adonis-web" pitchFamily="34" charset="0"/>
                <a:ea typeface="adonis-web" pitchFamily="34" charset="-122"/>
                <a:cs typeface="adonis-web" pitchFamily="34" charset="-120"/>
              </a:rPr>
              <a:t>Modelling Strategy: Classification Model</a:t>
            </a:r>
            <a:endParaRPr lang="en-US" sz="4370" dirty="0"/>
          </a:p>
        </p:txBody>
      </p:sp>
      <p:sp>
        <p:nvSpPr>
          <p:cNvPr id="6" name="Shape 2"/>
          <p:cNvSpPr/>
          <p:nvPr/>
        </p:nvSpPr>
        <p:spPr>
          <a:xfrm>
            <a:off x="2353032" y="4585216"/>
            <a:ext cx="499467" cy="499467"/>
          </a:xfrm>
          <a:prstGeom prst="roundRect">
            <a:avLst>
              <a:gd name="adj" fmla="val 20001"/>
            </a:avLst>
          </a:prstGeom>
          <a:solidFill>
            <a:srgbClr val="F0D4F7"/>
          </a:solidFill>
          <a:ln w="13811">
            <a:solidFill>
              <a:srgbClr val="E1A9EF"/>
            </a:solidFill>
            <a:prstDash val="solid"/>
          </a:ln>
        </p:spPr>
        <p:txBody>
          <a:bodyPr/>
          <a:lstStyle/>
          <a:p>
            <a:endParaRPr lang="en-US"/>
          </a:p>
        </p:txBody>
      </p:sp>
      <p:sp>
        <p:nvSpPr>
          <p:cNvPr id="7" name="Text 3"/>
          <p:cNvSpPr/>
          <p:nvPr/>
        </p:nvSpPr>
        <p:spPr>
          <a:xfrm>
            <a:off x="2510790" y="4626769"/>
            <a:ext cx="183952" cy="416243"/>
          </a:xfrm>
          <a:prstGeom prst="rect">
            <a:avLst/>
          </a:prstGeom>
          <a:noFill/>
          <a:ln/>
        </p:spPr>
        <p:txBody>
          <a:bodyPr wrap="none" rtlCol="0" anchor="t"/>
          <a:lstStyle/>
          <a:p>
            <a:pPr marL="0" indent="0" algn="ctr">
              <a:lnSpc>
                <a:spcPts val="3277"/>
              </a:lnSpc>
              <a:buNone/>
            </a:pPr>
            <a:r>
              <a:rPr lang="en-US" sz="2622" b="1" kern="0" spc="-52" dirty="0">
                <a:solidFill>
                  <a:srgbClr val="272525"/>
                </a:solidFill>
                <a:latin typeface="adonis-web" pitchFamily="34" charset="0"/>
                <a:ea typeface="adonis-web" pitchFamily="34" charset="-122"/>
                <a:cs typeface="adonis-web" pitchFamily="34" charset="-120"/>
              </a:rPr>
              <a:t>1</a:t>
            </a:r>
            <a:endParaRPr lang="en-US" sz="2622" dirty="0"/>
          </a:p>
        </p:txBody>
      </p:sp>
      <p:sp>
        <p:nvSpPr>
          <p:cNvPr id="8" name="Text 4"/>
          <p:cNvSpPr/>
          <p:nvPr/>
        </p:nvSpPr>
        <p:spPr>
          <a:xfrm>
            <a:off x="3074432" y="4661535"/>
            <a:ext cx="2219920" cy="346829"/>
          </a:xfrm>
          <a:prstGeom prst="rect">
            <a:avLst/>
          </a:prstGeom>
          <a:noFill/>
          <a:ln/>
        </p:spPr>
        <p:txBody>
          <a:bodyPr wrap="none" rtlCol="0" anchor="t"/>
          <a:lstStyle/>
          <a:p>
            <a:pPr marL="0" indent="0">
              <a:lnSpc>
                <a:spcPts val="2731"/>
              </a:lnSpc>
              <a:buNone/>
            </a:pPr>
            <a:r>
              <a:rPr lang="en-US" sz="2185" b="1" kern="0" spc="-44" dirty="0">
                <a:solidFill>
                  <a:srgbClr val="272525"/>
                </a:solidFill>
                <a:latin typeface="adonis-web" pitchFamily="34" charset="0"/>
                <a:ea typeface="adonis-web" pitchFamily="34" charset="-122"/>
                <a:cs typeface="adonis-web" pitchFamily="34" charset="-120"/>
              </a:rPr>
              <a:t>Feature Selection</a:t>
            </a:r>
            <a:endParaRPr lang="en-US" sz="2185" dirty="0"/>
          </a:p>
        </p:txBody>
      </p:sp>
      <p:sp>
        <p:nvSpPr>
          <p:cNvPr id="9" name="Text 5"/>
          <p:cNvSpPr/>
          <p:nvPr/>
        </p:nvSpPr>
        <p:spPr>
          <a:xfrm>
            <a:off x="3074432" y="5141476"/>
            <a:ext cx="2438757" cy="1776413"/>
          </a:xfrm>
          <a:prstGeom prst="rect">
            <a:avLst/>
          </a:prstGeom>
          <a:noFill/>
          <a:ln/>
        </p:spPr>
        <p:txBody>
          <a:bodyPr wrap="square" rtlCol="0" anchor="t"/>
          <a:lstStyle/>
          <a:p>
            <a:pPr marL="0" indent="0">
              <a:lnSpc>
                <a:spcPts val="2797"/>
              </a:lnSpc>
              <a:buNone/>
            </a:pPr>
            <a:r>
              <a:rPr lang="en-US" sz="1748" kern="0" spc="-35" dirty="0">
                <a:solidFill>
                  <a:srgbClr val="272525"/>
                </a:solidFill>
                <a:latin typeface="Source Sans Pro" pitchFamily="34" charset="0"/>
                <a:ea typeface="Source Sans Pro" pitchFamily="34" charset="-122"/>
                <a:cs typeface="Source Sans Pro" pitchFamily="34" charset="-120"/>
              </a:rPr>
              <a:t>A keen emphasis is made on feature selection to predict high-quality dwellings (OverallQual &gt;= 7).</a:t>
            </a:r>
            <a:endParaRPr lang="en-US" sz="1748" dirty="0"/>
          </a:p>
        </p:txBody>
      </p:sp>
      <p:sp>
        <p:nvSpPr>
          <p:cNvPr id="10" name="Shape 6"/>
          <p:cNvSpPr/>
          <p:nvPr/>
        </p:nvSpPr>
        <p:spPr>
          <a:xfrm>
            <a:off x="5735122" y="4585216"/>
            <a:ext cx="499467" cy="499467"/>
          </a:xfrm>
          <a:prstGeom prst="roundRect">
            <a:avLst>
              <a:gd name="adj" fmla="val 20001"/>
            </a:avLst>
          </a:prstGeom>
          <a:solidFill>
            <a:srgbClr val="F0D4F7"/>
          </a:solidFill>
          <a:ln w="13811">
            <a:solidFill>
              <a:srgbClr val="E1A9EF"/>
            </a:solidFill>
            <a:prstDash val="solid"/>
          </a:ln>
        </p:spPr>
        <p:txBody>
          <a:bodyPr/>
          <a:lstStyle/>
          <a:p>
            <a:endParaRPr lang="en-US"/>
          </a:p>
        </p:txBody>
      </p:sp>
      <p:sp>
        <p:nvSpPr>
          <p:cNvPr id="11" name="Text 7"/>
          <p:cNvSpPr/>
          <p:nvPr/>
        </p:nvSpPr>
        <p:spPr>
          <a:xfrm>
            <a:off x="5892879" y="4626769"/>
            <a:ext cx="183952" cy="416243"/>
          </a:xfrm>
          <a:prstGeom prst="rect">
            <a:avLst/>
          </a:prstGeom>
          <a:noFill/>
          <a:ln/>
        </p:spPr>
        <p:txBody>
          <a:bodyPr wrap="none" rtlCol="0" anchor="t"/>
          <a:lstStyle/>
          <a:p>
            <a:pPr marL="0" indent="0" algn="ctr">
              <a:lnSpc>
                <a:spcPts val="3277"/>
              </a:lnSpc>
              <a:buNone/>
            </a:pPr>
            <a:r>
              <a:rPr lang="en-US" sz="2622" b="1" kern="0" spc="-52" dirty="0">
                <a:solidFill>
                  <a:srgbClr val="272525"/>
                </a:solidFill>
                <a:latin typeface="adonis-web" pitchFamily="34" charset="0"/>
                <a:ea typeface="adonis-web" pitchFamily="34" charset="-122"/>
                <a:cs typeface="adonis-web" pitchFamily="34" charset="-120"/>
              </a:rPr>
              <a:t>2</a:t>
            </a:r>
            <a:endParaRPr lang="en-US" sz="2622" dirty="0"/>
          </a:p>
        </p:txBody>
      </p:sp>
      <p:sp>
        <p:nvSpPr>
          <p:cNvPr id="12" name="Text 8"/>
          <p:cNvSpPr/>
          <p:nvPr/>
        </p:nvSpPr>
        <p:spPr>
          <a:xfrm>
            <a:off x="6456521" y="4661535"/>
            <a:ext cx="2328863" cy="346829"/>
          </a:xfrm>
          <a:prstGeom prst="rect">
            <a:avLst/>
          </a:prstGeom>
          <a:noFill/>
          <a:ln/>
        </p:spPr>
        <p:txBody>
          <a:bodyPr wrap="none" rtlCol="0" anchor="t"/>
          <a:lstStyle/>
          <a:p>
            <a:pPr marL="0" indent="0">
              <a:lnSpc>
                <a:spcPts val="2731"/>
              </a:lnSpc>
              <a:buNone/>
            </a:pPr>
            <a:r>
              <a:rPr lang="en-US" sz="2185" b="1" kern="0" spc="-44" dirty="0">
                <a:solidFill>
                  <a:srgbClr val="272525"/>
                </a:solidFill>
                <a:latin typeface="adonis-web" pitchFamily="34" charset="0"/>
                <a:ea typeface="adonis-web" pitchFamily="34" charset="-122"/>
                <a:cs typeface="adonis-web" pitchFamily="34" charset="-120"/>
              </a:rPr>
              <a:t>Model Development</a:t>
            </a:r>
            <a:endParaRPr lang="en-US" sz="2185" dirty="0"/>
          </a:p>
        </p:txBody>
      </p:sp>
      <p:sp>
        <p:nvSpPr>
          <p:cNvPr id="13" name="Text 9"/>
          <p:cNvSpPr/>
          <p:nvPr/>
        </p:nvSpPr>
        <p:spPr>
          <a:xfrm>
            <a:off x="6456521" y="5141476"/>
            <a:ext cx="2438757" cy="2131695"/>
          </a:xfrm>
          <a:prstGeom prst="rect">
            <a:avLst/>
          </a:prstGeom>
          <a:noFill/>
          <a:ln/>
        </p:spPr>
        <p:txBody>
          <a:bodyPr wrap="square" rtlCol="0" anchor="t"/>
          <a:lstStyle/>
          <a:p>
            <a:pPr marL="0" indent="0">
              <a:lnSpc>
                <a:spcPts val="2797"/>
              </a:lnSpc>
              <a:buNone/>
            </a:pPr>
            <a:r>
              <a:rPr lang="en-US" sz="1748" kern="0" spc="-35" dirty="0">
                <a:solidFill>
                  <a:srgbClr val="272525"/>
                </a:solidFill>
                <a:latin typeface="Source Sans Pro" pitchFamily="34" charset="0"/>
                <a:ea typeface="Source Sans Pro" pitchFamily="34" charset="-122"/>
                <a:cs typeface="Source Sans Pro" pitchFamily="34" charset="-120"/>
              </a:rPr>
              <a:t>The model's creation incorporates a mix of statistical approaches and domain experience, ensuring a solid framework for precise classification.</a:t>
            </a:r>
            <a:endParaRPr lang="en-US" sz="1748" dirty="0"/>
          </a:p>
        </p:txBody>
      </p:sp>
      <p:sp>
        <p:nvSpPr>
          <p:cNvPr id="14" name="Shape 10"/>
          <p:cNvSpPr/>
          <p:nvPr/>
        </p:nvSpPr>
        <p:spPr>
          <a:xfrm>
            <a:off x="9117211" y="4585216"/>
            <a:ext cx="499467" cy="499467"/>
          </a:xfrm>
          <a:prstGeom prst="roundRect">
            <a:avLst>
              <a:gd name="adj" fmla="val 20001"/>
            </a:avLst>
          </a:prstGeom>
          <a:solidFill>
            <a:srgbClr val="F0D4F7"/>
          </a:solidFill>
          <a:ln w="13811">
            <a:solidFill>
              <a:srgbClr val="E1A9EF"/>
            </a:solidFill>
            <a:prstDash val="solid"/>
          </a:ln>
        </p:spPr>
        <p:txBody>
          <a:bodyPr/>
          <a:lstStyle/>
          <a:p>
            <a:endParaRPr lang="en-US"/>
          </a:p>
        </p:txBody>
      </p:sp>
      <p:sp>
        <p:nvSpPr>
          <p:cNvPr id="15" name="Text 11"/>
          <p:cNvSpPr/>
          <p:nvPr/>
        </p:nvSpPr>
        <p:spPr>
          <a:xfrm>
            <a:off x="9274969" y="4626769"/>
            <a:ext cx="183952" cy="416243"/>
          </a:xfrm>
          <a:prstGeom prst="rect">
            <a:avLst/>
          </a:prstGeom>
          <a:noFill/>
          <a:ln/>
        </p:spPr>
        <p:txBody>
          <a:bodyPr wrap="none" rtlCol="0" anchor="t"/>
          <a:lstStyle/>
          <a:p>
            <a:pPr marL="0" indent="0" algn="ctr">
              <a:lnSpc>
                <a:spcPts val="3277"/>
              </a:lnSpc>
              <a:buNone/>
            </a:pPr>
            <a:r>
              <a:rPr lang="en-US" sz="2622" b="1" kern="0" spc="-52" dirty="0">
                <a:solidFill>
                  <a:srgbClr val="272525"/>
                </a:solidFill>
                <a:latin typeface="adonis-web" pitchFamily="34" charset="0"/>
                <a:ea typeface="adonis-web" pitchFamily="34" charset="-122"/>
                <a:cs typeface="adonis-web" pitchFamily="34" charset="-120"/>
              </a:rPr>
              <a:t>3</a:t>
            </a:r>
            <a:endParaRPr lang="en-US" sz="2622" dirty="0"/>
          </a:p>
        </p:txBody>
      </p:sp>
      <p:sp>
        <p:nvSpPr>
          <p:cNvPr id="16" name="Text 12"/>
          <p:cNvSpPr/>
          <p:nvPr/>
        </p:nvSpPr>
        <p:spPr>
          <a:xfrm>
            <a:off x="9838611" y="4661535"/>
            <a:ext cx="2438757" cy="693658"/>
          </a:xfrm>
          <a:prstGeom prst="rect">
            <a:avLst/>
          </a:prstGeom>
          <a:noFill/>
          <a:ln/>
        </p:spPr>
        <p:txBody>
          <a:bodyPr wrap="square" rtlCol="0" anchor="t"/>
          <a:lstStyle/>
          <a:p>
            <a:pPr marL="0" indent="0">
              <a:lnSpc>
                <a:spcPts val="2731"/>
              </a:lnSpc>
              <a:buNone/>
            </a:pPr>
            <a:r>
              <a:rPr lang="en-US" sz="2185" b="1" kern="0" spc="-44" dirty="0">
                <a:solidFill>
                  <a:srgbClr val="272525"/>
                </a:solidFill>
                <a:latin typeface="adonis-web" pitchFamily="34" charset="0"/>
                <a:ea typeface="adonis-web" pitchFamily="34" charset="-122"/>
                <a:cs typeface="adonis-web" pitchFamily="34" charset="-120"/>
              </a:rPr>
              <a:t>Hyperparameter Tuning</a:t>
            </a:r>
            <a:endParaRPr lang="en-US" sz="2185" dirty="0"/>
          </a:p>
        </p:txBody>
      </p:sp>
      <p:sp>
        <p:nvSpPr>
          <p:cNvPr id="17" name="Text 13"/>
          <p:cNvSpPr/>
          <p:nvPr/>
        </p:nvSpPr>
        <p:spPr>
          <a:xfrm>
            <a:off x="9838611" y="5488305"/>
            <a:ext cx="2438757" cy="2131695"/>
          </a:xfrm>
          <a:prstGeom prst="rect">
            <a:avLst/>
          </a:prstGeom>
          <a:noFill/>
          <a:ln/>
        </p:spPr>
        <p:txBody>
          <a:bodyPr wrap="square" rtlCol="0" anchor="t"/>
          <a:lstStyle/>
          <a:p>
            <a:pPr marL="0" indent="0">
              <a:lnSpc>
                <a:spcPts val="2797"/>
              </a:lnSpc>
              <a:buNone/>
            </a:pPr>
            <a:r>
              <a:rPr lang="en-US" sz="1748" kern="0" spc="-35" dirty="0">
                <a:solidFill>
                  <a:srgbClr val="272525"/>
                </a:solidFill>
                <a:latin typeface="Source Sans Pro" pitchFamily="34" charset="0"/>
                <a:ea typeface="Source Sans Pro" pitchFamily="34" charset="-122"/>
                <a:cs typeface="Source Sans Pro" pitchFamily="34" charset="-120"/>
              </a:rPr>
              <a:t>Hyperparameter adjustment has paramount relevance in boosting the discriminative prowess of the logistic regression model.</a:t>
            </a:r>
            <a:endParaRPr lang="en-US" sz="1748" dirty="0"/>
          </a:p>
        </p:txBody>
      </p:sp>
      <p:pic>
        <p:nvPicPr>
          <p:cNvPr id="18" name="SLIDE 6">
            <a:hlinkClick r:id="" action="ppaction://media"/>
            <a:extLst>
              <a:ext uri="{FF2B5EF4-FFF2-40B4-BE49-F238E27FC236}">
                <a16:creationId xmlns:a16="http://schemas.microsoft.com/office/drawing/2014/main" id="{D2DFA8EA-8712-611A-D69C-2B1A7A8B883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895271" y="749658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8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1"/>
          <p:cNvSpPr/>
          <p:nvPr/>
        </p:nvSpPr>
        <p:spPr>
          <a:xfrm>
            <a:off x="2348389" y="1761173"/>
            <a:ext cx="719470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Model Performance Estimation</a:t>
            </a:r>
            <a:endParaRPr lang="en-US" sz="4374" dirty="0"/>
          </a:p>
        </p:txBody>
      </p:sp>
      <p:sp>
        <p:nvSpPr>
          <p:cNvPr id="5" name="Shape 2"/>
          <p:cNvSpPr/>
          <p:nvPr/>
        </p:nvSpPr>
        <p:spPr>
          <a:xfrm>
            <a:off x="2348389" y="2899886"/>
            <a:ext cx="9933503" cy="3568541"/>
          </a:xfrm>
          <a:prstGeom prst="roundRect">
            <a:avLst>
              <a:gd name="adj" fmla="val 2802"/>
            </a:avLst>
          </a:prstGeom>
          <a:noFill/>
          <a:ln w="13811">
            <a:solidFill>
              <a:srgbClr val="000000">
                <a:alpha val="8000"/>
              </a:srgbClr>
            </a:solidFill>
            <a:prstDash val="solid"/>
          </a:ln>
        </p:spPr>
        <p:txBody>
          <a:bodyPr/>
          <a:lstStyle/>
          <a:p>
            <a:endParaRPr lang="en-US"/>
          </a:p>
        </p:txBody>
      </p:sp>
      <p:sp>
        <p:nvSpPr>
          <p:cNvPr id="6" name="Shape 3"/>
          <p:cNvSpPr/>
          <p:nvPr/>
        </p:nvSpPr>
        <p:spPr>
          <a:xfrm>
            <a:off x="2362200" y="2913698"/>
            <a:ext cx="9905881" cy="637103"/>
          </a:xfrm>
          <a:prstGeom prst="rect">
            <a:avLst/>
          </a:prstGeom>
          <a:solidFill>
            <a:srgbClr val="FFFFFF">
              <a:alpha val="4000"/>
            </a:srgbClr>
          </a:solidFill>
          <a:ln/>
        </p:spPr>
        <p:txBody>
          <a:bodyPr/>
          <a:lstStyle/>
          <a:p>
            <a:endParaRPr lang="en-US"/>
          </a:p>
        </p:txBody>
      </p:sp>
      <p:sp>
        <p:nvSpPr>
          <p:cNvPr id="7" name="Text 4"/>
          <p:cNvSpPr/>
          <p:nvPr/>
        </p:nvSpPr>
        <p:spPr>
          <a:xfrm>
            <a:off x="2584490" y="3054548"/>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Regression Model</a:t>
            </a:r>
            <a:endParaRPr lang="en-US" sz="1750" dirty="0"/>
          </a:p>
        </p:txBody>
      </p:sp>
      <p:sp>
        <p:nvSpPr>
          <p:cNvPr id="8" name="Text 5"/>
          <p:cNvSpPr/>
          <p:nvPr/>
        </p:nvSpPr>
        <p:spPr>
          <a:xfrm>
            <a:off x="7541181" y="3054548"/>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Model Establishment (based on 'train' dataset)</a:t>
            </a:r>
            <a:endParaRPr lang="en-US" sz="1750" dirty="0"/>
          </a:p>
        </p:txBody>
      </p:sp>
      <p:sp>
        <p:nvSpPr>
          <p:cNvPr id="9" name="Shape 6"/>
          <p:cNvSpPr/>
          <p:nvPr/>
        </p:nvSpPr>
        <p:spPr>
          <a:xfrm>
            <a:off x="2362200" y="3550801"/>
            <a:ext cx="9905881" cy="637103"/>
          </a:xfrm>
          <a:prstGeom prst="rect">
            <a:avLst/>
          </a:prstGeom>
          <a:solidFill>
            <a:srgbClr val="000000">
              <a:alpha val="4000"/>
            </a:srgbClr>
          </a:solidFill>
          <a:ln/>
        </p:spPr>
        <p:txBody>
          <a:bodyPr/>
          <a:lstStyle/>
          <a:p>
            <a:endParaRPr lang="en-US"/>
          </a:p>
        </p:txBody>
      </p:sp>
      <p:sp>
        <p:nvSpPr>
          <p:cNvPr id="10" name="Text 7"/>
          <p:cNvSpPr/>
          <p:nvPr/>
        </p:nvSpPr>
        <p:spPr>
          <a:xfrm>
            <a:off x="2584490" y="3691652"/>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Regression Model</a:t>
            </a:r>
            <a:endParaRPr lang="en-US" sz="1750" dirty="0"/>
          </a:p>
        </p:txBody>
      </p:sp>
      <p:sp>
        <p:nvSpPr>
          <p:cNvPr id="11" name="Text 8"/>
          <p:cNvSpPr/>
          <p:nvPr/>
        </p:nvSpPr>
        <p:spPr>
          <a:xfrm>
            <a:off x="7541181" y="3691652"/>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Prediction Performance (based on 'test' dataset)</a:t>
            </a:r>
            <a:endParaRPr lang="en-US" sz="1750" dirty="0"/>
          </a:p>
        </p:txBody>
      </p:sp>
      <p:sp>
        <p:nvSpPr>
          <p:cNvPr id="12" name="Shape 9"/>
          <p:cNvSpPr/>
          <p:nvPr/>
        </p:nvSpPr>
        <p:spPr>
          <a:xfrm>
            <a:off x="2362200" y="4187904"/>
            <a:ext cx="9905881" cy="637103"/>
          </a:xfrm>
          <a:prstGeom prst="rect">
            <a:avLst/>
          </a:prstGeom>
          <a:solidFill>
            <a:srgbClr val="FFFFFF">
              <a:alpha val="4000"/>
            </a:srgbClr>
          </a:solidFill>
          <a:ln/>
        </p:spPr>
        <p:txBody>
          <a:bodyPr/>
          <a:lstStyle/>
          <a:p>
            <a:endParaRPr lang="en-US"/>
          </a:p>
        </p:txBody>
      </p:sp>
      <p:sp>
        <p:nvSpPr>
          <p:cNvPr id="13" name="Text 10"/>
          <p:cNvSpPr/>
          <p:nvPr/>
        </p:nvSpPr>
        <p:spPr>
          <a:xfrm>
            <a:off x="2584490" y="4328755"/>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Decision Tree Model</a:t>
            </a:r>
            <a:endParaRPr lang="en-US" sz="1750" dirty="0"/>
          </a:p>
        </p:txBody>
      </p:sp>
      <p:sp>
        <p:nvSpPr>
          <p:cNvPr id="14" name="Text 11"/>
          <p:cNvSpPr/>
          <p:nvPr/>
        </p:nvSpPr>
        <p:spPr>
          <a:xfrm>
            <a:off x="7541181" y="4328755"/>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Model Establishment (using the 'train' dataset)</a:t>
            </a:r>
            <a:endParaRPr lang="en-US" sz="1750" dirty="0"/>
          </a:p>
        </p:txBody>
      </p:sp>
      <p:sp>
        <p:nvSpPr>
          <p:cNvPr id="15" name="Shape 12"/>
          <p:cNvSpPr/>
          <p:nvPr/>
        </p:nvSpPr>
        <p:spPr>
          <a:xfrm>
            <a:off x="2362200" y="4825008"/>
            <a:ext cx="9905881" cy="992505"/>
          </a:xfrm>
          <a:prstGeom prst="rect">
            <a:avLst/>
          </a:prstGeom>
          <a:solidFill>
            <a:srgbClr val="000000">
              <a:alpha val="4000"/>
            </a:srgbClr>
          </a:solidFill>
          <a:ln/>
        </p:spPr>
        <p:txBody>
          <a:bodyPr/>
          <a:lstStyle/>
          <a:p>
            <a:endParaRPr lang="en-US"/>
          </a:p>
        </p:txBody>
      </p:sp>
      <p:sp>
        <p:nvSpPr>
          <p:cNvPr id="16" name="Text 13"/>
          <p:cNvSpPr/>
          <p:nvPr/>
        </p:nvSpPr>
        <p:spPr>
          <a:xfrm>
            <a:off x="2584490" y="4965859"/>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Classification Model</a:t>
            </a:r>
            <a:endParaRPr lang="en-US" sz="1750" dirty="0"/>
          </a:p>
        </p:txBody>
      </p:sp>
      <p:sp>
        <p:nvSpPr>
          <p:cNvPr id="17" name="Text 14"/>
          <p:cNvSpPr/>
          <p:nvPr/>
        </p:nvSpPr>
        <p:spPr>
          <a:xfrm>
            <a:off x="7541181" y="4965859"/>
            <a:ext cx="4504730"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Model Establishment (using the 'train' dataset) of the Classification Model</a:t>
            </a:r>
            <a:endParaRPr lang="en-US" sz="1750" dirty="0"/>
          </a:p>
        </p:txBody>
      </p:sp>
      <p:sp>
        <p:nvSpPr>
          <p:cNvPr id="18" name="Shape 15"/>
          <p:cNvSpPr/>
          <p:nvPr/>
        </p:nvSpPr>
        <p:spPr>
          <a:xfrm>
            <a:off x="2362200" y="5817513"/>
            <a:ext cx="9905881" cy="637103"/>
          </a:xfrm>
          <a:prstGeom prst="rect">
            <a:avLst/>
          </a:prstGeom>
          <a:solidFill>
            <a:srgbClr val="FFFFFF">
              <a:alpha val="4000"/>
            </a:srgbClr>
          </a:solidFill>
          <a:ln/>
        </p:spPr>
        <p:txBody>
          <a:bodyPr/>
          <a:lstStyle/>
          <a:p>
            <a:endParaRPr lang="en-US"/>
          </a:p>
        </p:txBody>
      </p:sp>
      <p:sp>
        <p:nvSpPr>
          <p:cNvPr id="19" name="Text 16"/>
          <p:cNvSpPr/>
          <p:nvPr/>
        </p:nvSpPr>
        <p:spPr>
          <a:xfrm>
            <a:off x="2584490" y="5958364"/>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Classification Model</a:t>
            </a:r>
            <a:endParaRPr lang="en-US" sz="1750" dirty="0"/>
          </a:p>
        </p:txBody>
      </p:sp>
      <p:sp>
        <p:nvSpPr>
          <p:cNvPr id="20" name="Text 17"/>
          <p:cNvSpPr/>
          <p:nvPr/>
        </p:nvSpPr>
        <p:spPr>
          <a:xfrm>
            <a:off x="7541181" y="5958364"/>
            <a:ext cx="4504730" cy="355402"/>
          </a:xfrm>
          <a:prstGeom prst="rect">
            <a:avLst/>
          </a:prstGeom>
          <a:noFill/>
          <a:ln/>
        </p:spPr>
        <p:txBody>
          <a:bodyPr wrap="non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Forecasting Performance (based on 'test' dataset)</a:t>
            </a:r>
            <a:endParaRPr lang="en-US" sz="1750" dirty="0"/>
          </a:p>
        </p:txBody>
      </p:sp>
      <p:pic>
        <p:nvPicPr>
          <p:cNvPr id="21" name="SLIDE 7">
            <a:hlinkClick r:id="" action="ppaction://media"/>
            <a:extLst>
              <a:ext uri="{FF2B5EF4-FFF2-40B4-BE49-F238E27FC236}">
                <a16:creationId xmlns:a16="http://schemas.microsoft.com/office/drawing/2014/main" id="{C4200B57-4D47-BE32-3BF9-214570943D9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772608" y="744986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57"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1" descr="preencoded.png"/>
          <p:cNvPicPr>
            <a:picLocks noChangeAspect="1"/>
          </p:cNvPicPr>
          <p:nvPr/>
        </p:nvPicPr>
        <p:blipFill>
          <a:blip r:embed="rId6"/>
          <a:stretch>
            <a:fillRect/>
          </a:stretch>
        </p:blipFill>
        <p:spPr>
          <a:xfrm>
            <a:off x="10972800" y="0"/>
            <a:ext cx="3657600" cy="8229600"/>
          </a:xfrm>
          <a:prstGeom prst="rect">
            <a:avLst/>
          </a:prstGeom>
        </p:spPr>
      </p:pic>
      <p:sp>
        <p:nvSpPr>
          <p:cNvPr id="5" name="Text 1"/>
          <p:cNvSpPr/>
          <p:nvPr/>
        </p:nvSpPr>
        <p:spPr>
          <a:xfrm>
            <a:off x="833199" y="1871067"/>
            <a:ext cx="8958143"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Insights and Conclusions: Key Findings</a:t>
            </a:r>
            <a:endParaRPr lang="en-US" sz="4374" dirty="0"/>
          </a:p>
        </p:txBody>
      </p:sp>
      <p:sp>
        <p:nvSpPr>
          <p:cNvPr id="6" name="Shape 2"/>
          <p:cNvSpPr/>
          <p:nvPr/>
        </p:nvSpPr>
        <p:spPr>
          <a:xfrm>
            <a:off x="833199" y="3072289"/>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7" name="Text 3"/>
          <p:cNvSpPr/>
          <p:nvPr/>
        </p:nvSpPr>
        <p:spPr>
          <a:xfrm>
            <a:off x="991195" y="3113961"/>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8" name="Text 4"/>
          <p:cNvSpPr/>
          <p:nvPr/>
        </p:nvSpPr>
        <p:spPr>
          <a:xfrm>
            <a:off x="1555313" y="314860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Regression Model</a:t>
            </a:r>
            <a:endParaRPr lang="en-US" sz="2187" dirty="0"/>
          </a:p>
        </p:txBody>
      </p:sp>
      <p:sp>
        <p:nvSpPr>
          <p:cNvPr id="9" name="Text 5"/>
          <p:cNvSpPr/>
          <p:nvPr/>
        </p:nvSpPr>
        <p:spPr>
          <a:xfrm>
            <a:off x="1555313" y="3629025"/>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Displays a respectable accuracy in predicting property values, utilising specified factors.</a:t>
            </a:r>
            <a:endParaRPr lang="en-US" sz="1750" dirty="0"/>
          </a:p>
        </p:txBody>
      </p:sp>
      <p:sp>
        <p:nvSpPr>
          <p:cNvPr id="10" name="Shape 6"/>
          <p:cNvSpPr/>
          <p:nvPr/>
        </p:nvSpPr>
        <p:spPr>
          <a:xfrm>
            <a:off x="5597485" y="3072289"/>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11" name="Text 7"/>
          <p:cNvSpPr/>
          <p:nvPr/>
        </p:nvSpPr>
        <p:spPr>
          <a:xfrm>
            <a:off x="5755481" y="3113961"/>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2" name="Text 8"/>
          <p:cNvSpPr/>
          <p:nvPr/>
        </p:nvSpPr>
        <p:spPr>
          <a:xfrm>
            <a:off x="6319599" y="3148608"/>
            <a:ext cx="2371011"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Decision Tree Model</a:t>
            </a:r>
            <a:endParaRPr lang="en-US" sz="2187" dirty="0"/>
          </a:p>
        </p:txBody>
      </p:sp>
      <p:sp>
        <p:nvSpPr>
          <p:cNvPr id="13" name="Text 9"/>
          <p:cNvSpPr/>
          <p:nvPr/>
        </p:nvSpPr>
        <p:spPr>
          <a:xfrm>
            <a:off x="6319599" y="3629025"/>
            <a:ext cx="38200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Adeptly incorporates non-linear correlations, raising the precision of forecasts.</a:t>
            </a:r>
            <a:endParaRPr lang="en-US" sz="1750" dirty="0"/>
          </a:p>
        </p:txBody>
      </p:sp>
      <p:sp>
        <p:nvSpPr>
          <p:cNvPr id="14" name="Shape 10"/>
          <p:cNvSpPr/>
          <p:nvPr/>
        </p:nvSpPr>
        <p:spPr>
          <a:xfrm>
            <a:off x="833199" y="5090993"/>
            <a:ext cx="499943" cy="499943"/>
          </a:xfrm>
          <a:prstGeom prst="roundRect">
            <a:avLst>
              <a:gd name="adj" fmla="val 20000"/>
            </a:avLst>
          </a:prstGeom>
          <a:solidFill>
            <a:srgbClr val="F0D4F7"/>
          </a:solidFill>
          <a:ln w="13811">
            <a:solidFill>
              <a:srgbClr val="E1A9EF"/>
            </a:solidFill>
            <a:prstDash val="solid"/>
          </a:ln>
        </p:spPr>
        <p:txBody>
          <a:bodyPr/>
          <a:lstStyle/>
          <a:p>
            <a:endParaRPr lang="en-US"/>
          </a:p>
        </p:txBody>
      </p:sp>
      <p:sp>
        <p:nvSpPr>
          <p:cNvPr id="15" name="Text 11"/>
          <p:cNvSpPr/>
          <p:nvPr/>
        </p:nvSpPr>
        <p:spPr>
          <a:xfrm>
            <a:off x="991195" y="513266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6" name="Text 12"/>
          <p:cNvSpPr/>
          <p:nvPr/>
        </p:nvSpPr>
        <p:spPr>
          <a:xfrm>
            <a:off x="1555313" y="5167313"/>
            <a:ext cx="2319695"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Classification Model</a:t>
            </a:r>
            <a:endParaRPr lang="en-US" sz="2187" dirty="0"/>
          </a:p>
        </p:txBody>
      </p:sp>
      <p:sp>
        <p:nvSpPr>
          <p:cNvPr id="17" name="Text 13"/>
          <p:cNvSpPr/>
          <p:nvPr/>
        </p:nvSpPr>
        <p:spPr>
          <a:xfrm>
            <a:off x="1555313" y="5647730"/>
            <a:ext cx="8584287"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Excels in categorizing residences based on quality, delivering significant insights for prospective purchasers.</a:t>
            </a:r>
            <a:endParaRPr lang="en-US" sz="1750" dirty="0"/>
          </a:p>
        </p:txBody>
      </p:sp>
      <p:pic>
        <p:nvPicPr>
          <p:cNvPr id="18" name="SLIDE 8">
            <a:hlinkClick r:id="" action="ppaction://media"/>
            <a:extLst>
              <a:ext uri="{FF2B5EF4-FFF2-40B4-BE49-F238E27FC236}">
                <a16:creationId xmlns:a16="http://schemas.microsoft.com/office/drawing/2014/main" id="{5620D3FF-848C-00B8-43A7-FBD43BE1EE7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45836" y="743871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252"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Integral</Template>
  <TotalTime>202</TotalTime>
  <Words>635</Words>
  <Application>Microsoft Office PowerPoint</Application>
  <PresentationFormat>Custom</PresentationFormat>
  <Paragraphs>94</Paragraphs>
  <Slides>11</Slides>
  <Notes>10</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adonis-web</vt:lpstr>
      <vt:lpstr>Calibri</vt:lpstr>
      <vt:lpstr>Cambria</vt:lpstr>
      <vt:lpstr>Source Sans Pro</vt:lpstr>
      <vt:lpstr>Tw Cen MT</vt:lpstr>
      <vt:lpstr>Tw Cen MT Condensed</vt:lpstr>
      <vt:lpstr>Wingdings 3</vt:lpstr>
      <vt:lpstr>Integral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Vinay Kacharam</cp:lastModifiedBy>
  <cp:revision>15</cp:revision>
  <dcterms:created xsi:type="dcterms:W3CDTF">2023-12-15T17:05:05Z</dcterms:created>
  <dcterms:modified xsi:type="dcterms:W3CDTF">2023-12-16T08:33:55Z</dcterms:modified>
</cp:coreProperties>
</file>